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C3FF"/>
    <a:srgbClr val="00008D"/>
    <a:srgbClr val="00001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07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140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66EE92-BFBD-498E-BCE4-15AE65CAAE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A05A6B5-985B-42C5-94AD-F8292F2A9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64B042-8CDF-462B-88CE-D2A2B2E63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1C3B5E-4E5B-447C-BCB4-C1297E4FC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4099D2-EAF8-4998-B343-E3D3FA5F8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31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6FBF41-4238-4D85-8C24-3AC84E2D0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5EC0B6-4955-49C3-B303-2E0CA618D1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BCC55D-0CBD-4CF8-8178-9242C72D6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BF3F65-4D8C-4D97-B06D-A0F874997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598CA1-3A62-4517-BDC4-67432ECFA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061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4D62EBB-D5FB-4B91-8F15-45FB19366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1F244A0-071C-4498-A9AE-5FD9FA54E1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BA1AD5-AD07-4A7D-9FBF-EA9D44B4D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0CAF45-A642-4DAD-BC99-0870D4101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AEF755-C552-44D8-99D3-975BEEAEB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8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275961-5D7F-4888-81D2-EFA0D65D7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2F18AE-3A3E-451B-886B-35402CA2A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196E9F-976A-4847-AAA5-5070DEB75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24F8D3-D5D1-4D79-9795-922B9AF8E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3260DF-A4BA-44C9-AA37-2FF865632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24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8AEAF9-E959-4086-96A3-4A520D337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6B495D4-8D4B-4568-B192-BDD848426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3F81CB-38ED-49B8-8472-2F90C70F4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425396-9C6C-4535-8C09-EAAD1572B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64D1A7-513F-4489-B54B-C8EF8250B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473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974BEB-DAE7-4706-B105-77F23B80A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00505B-2D1A-4850-BAA1-F852A3E436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D8A18D-77F2-48F0-9862-AF4F50799D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16D9213-9B6E-412D-AEAD-78EAA89A0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3ECE131-2577-4305-8ECF-2E24C1FFA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8443754-870D-43F6-967C-674EF6030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6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DDEDCF-796D-4B12-894D-5F97C8643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36D4FE-5900-492A-9A46-10C29867B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5E84380-14E4-4AC7-AF4A-DA39140BE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7A9B2BA-1B71-4CA9-A9E4-851908000A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01C2417-354C-4673-9352-73BF19D01A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E83967F-2B05-4426-96AB-0BD388BCF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E3F224-002B-4B2E-B2B1-F89EDFEAD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5256A69-212F-4C39-BF5C-CC46CA13E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1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3A9FD9-36F2-4E91-9524-4A9EE001D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A612A21-1B74-44AA-B0BE-372E217E3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C39E7C9-3906-461B-83A4-394728AEB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A4556FD-2EDE-48B8-9477-30CD299CE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347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D638339-8FF8-48B1-87BA-7A9635DDB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EC22F4C-7F1B-45E1-B599-07B344DB7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1A1DE6A-8097-4D16-AAA3-E14CC7CE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88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283104-3424-4AB5-9C36-18E58F68E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1BBDCB-6213-49DF-82AB-C62473844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9646AA5-A0B3-47F2-B6C0-7BEA212786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B6146C7-AEE5-4350-B509-4CE919860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450257-530E-4ABF-B816-2A6938D00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F5A0800-7EBA-41CE-92E8-0D93AB22E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04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1861D4-36EA-48E6-8598-C810DC5A6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38644AC-6622-4F57-BAD6-CABDDEAD56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659BCDF-B9AE-44B1-B1F3-48B6E95A8E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3A45D43-3D33-4EE5-AA4C-28538CCEA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16CB9E9-A182-4CE6-B06E-2CAE97301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47DA2B5-C2DA-4262-B1DE-048A36A36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748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22B96D-A666-4E44-8F2D-6B0A1500F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9F723A-D123-415C-88CB-D5CCC4941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AFA32C-6292-4791-AC35-DB351F8F74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A98CE1-B847-48C3-9A02-A7A907315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3C6242-CBA9-4BED-87ED-BB3A97527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750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11.xml"/><Relationship Id="rId18" Type="http://schemas.openxmlformats.org/officeDocument/2006/relationships/slide" Target="slide6.xml"/><Relationship Id="rId3" Type="http://schemas.openxmlformats.org/officeDocument/2006/relationships/slide" Target="slide21.xml"/><Relationship Id="rId21" Type="http://schemas.openxmlformats.org/officeDocument/2006/relationships/slide" Target="slide3.xml"/><Relationship Id="rId7" Type="http://schemas.openxmlformats.org/officeDocument/2006/relationships/slide" Target="slide17.xml"/><Relationship Id="rId12" Type="http://schemas.openxmlformats.org/officeDocument/2006/relationships/slide" Target="slide12.xml"/><Relationship Id="rId17" Type="http://schemas.openxmlformats.org/officeDocument/2006/relationships/slide" Target="slide7.xml"/><Relationship Id="rId2" Type="http://schemas.openxmlformats.org/officeDocument/2006/relationships/slide" Target="slide22.xml"/><Relationship Id="rId16" Type="http://schemas.openxmlformats.org/officeDocument/2006/relationships/slide" Target="slide8.xml"/><Relationship Id="rId20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8.xml"/><Relationship Id="rId11" Type="http://schemas.openxmlformats.org/officeDocument/2006/relationships/slide" Target="slide13.xml"/><Relationship Id="rId5" Type="http://schemas.openxmlformats.org/officeDocument/2006/relationships/slide" Target="slide19.xml"/><Relationship Id="rId15" Type="http://schemas.openxmlformats.org/officeDocument/2006/relationships/slide" Target="slide9.xml"/><Relationship Id="rId10" Type="http://schemas.openxmlformats.org/officeDocument/2006/relationships/slide" Target="slide14.xml"/><Relationship Id="rId19" Type="http://schemas.openxmlformats.org/officeDocument/2006/relationships/slide" Target="slide5.xml"/><Relationship Id="rId4" Type="http://schemas.openxmlformats.org/officeDocument/2006/relationships/slide" Target="slide20.xml"/><Relationship Id="rId9" Type="http://schemas.openxmlformats.org/officeDocument/2006/relationships/slide" Target="slide15.xml"/><Relationship Id="rId14" Type="http://schemas.openxmlformats.org/officeDocument/2006/relationships/slide" Target="slide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1E908F96-7615-49D2-B21A-B447EBA535BF}"/>
              </a:ext>
            </a:extLst>
          </p:cNvPr>
          <p:cNvGrpSpPr/>
          <p:nvPr/>
        </p:nvGrpSpPr>
        <p:grpSpPr>
          <a:xfrm>
            <a:off x="0" y="2507056"/>
            <a:ext cx="12192000" cy="1843887"/>
            <a:chOff x="0" y="2507056"/>
            <a:chExt cx="12192000" cy="1843887"/>
          </a:xfrm>
        </p:grpSpPr>
        <p:cxnSp>
          <p:nvCxnSpPr>
            <p:cNvPr id="3" name="Прямая соединительная линия 2">
              <a:extLst>
                <a:ext uri="{FF2B5EF4-FFF2-40B4-BE49-F238E27FC236}">
                  <a16:creationId xmlns:a16="http://schemas.microsoft.com/office/drawing/2014/main" id="{CEA935DB-C511-4C9C-8074-4068CB5C376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34290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Прямоугольник: усеченные противолежащие углы 3">
              <a:hlinkClick r:id="rId2" action="ppaction://hlinksldjump"/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2670094" y="2507056"/>
              <a:ext cx="6851812" cy="184388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381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0" b="1" spc="300" dirty="0">
                  <a:cs typeface="Poppins SemiBold" panose="00000700000000000000" pitchFamily="2" charset="0"/>
                </a:rPr>
                <a:t>BOSHLASH</a:t>
              </a:r>
            </a:p>
          </p:txBody>
        </p:sp>
      </p:grp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121C13EC-A725-4213-B0C4-2B63F15C06F9}"/>
              </a:ext>
            </a:extLst>
          </p:cNvPr>
          <p:cNvGrpSpPr/>
          <p:nvPr/>
        </p:nvGrpSpPr>
        <p:grpSpPr>
          <a:xfrm>
            <a:off x="2532934" y="3291839"/>
            <a:ext cx="274320" cy="274320"/>
            <a:chOff x="1790899" y="1584772"/>
            <a:chExt cx="274320" cy="274320"/>
          </a:xfrm>
        </p:grpSpPr>
        <p:sp>
          <p:nvSpPr>
            <p:cNvPr id="2" name="Овал 1">
              <a:extLst>
                <a:ext uri="{FF2B5EF4-FFF2-40B4-BE49-F238E27FC236}">
                  <a16:creationId xmlns:a16="http://schemas.microsoft.com/office/drawing/2014/main" id="{F47B8604-B422-4F01-90ED-682A17FEC85B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Овал 4">
              <a:extLst>
                <a:ext uri="{FF2B5EF4-FFF2-40B4-BE49-F238E27FC236}">
                  <a16:creationId xmlns:a16="http://schemas.microsoft.com/office/drawing/2014/main" id="{A43374CE-700C-4BDE-A1FE-346A3AFFFCC7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87552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10"/>
                            </p:stCondLst>
                            <p:childTnLst>
                              <p:par>
                                <p:cTn id="14" presetID="0" presetClass="pat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0 L 0.07604 -0.13472 L 0.48646 -0.13426 L 0.56146 -0.00046 L 0.4862 0.13426 L 0.075 0.13426 L 0.00026 0 Z " pathEditMode="relative" ptsTypes="AAAAAAA">
                                      <p:cBhvr>
                                        <p:cTn id="1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So‘roq</a:t>
            </a:r>
            <a:r>
              <a:rPr lang="en-US" dirty="0"/>
              <a:t> </a:t>
            </a:r>
            <a:r>
              <a:rPr lang="en-US" dirty="0" err="1"/>
              <a:t>shakli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Majhul</a:t>
            </a:r>
            <a:r>
              <a:rPr lang="en-US" dirty="0"/>
              <a:t> </a:t>
            </a:r>
            <a:r>
              <a:rPr lang="en-US" dirty="0" err="1"/>
              <a:t>shakl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Buyruq</a:t>
            </a:r>
            <a:r>
              <a:rPr lang="en-US" dirty="0"/>
              <a:t> </a:t>
            </a:r>
            <a:r>
              <a:rPr lang="en-US" dirty="0" err="1"/>
              <a:t>shakli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Birinchi</a:t>
            </a:r>
            <a:r>
              <a:rPr lang="en-US" dirty="0"/>
              <a:t> </a:t>
            </a:r>
            <a:r>
              <a:rPr lang="en-US" dirty="0" err="1"/>
              <a:t>shaxs</a:t>
            </a:r>
            <a:r>
              <a:rPr lang="en-US" dirty="0"/>
              <a:t> </a:t>
            </a:r>
            <a:r>
              <a:rPr lang="en-US" dirty="0" err="1"/>
              <a:t>shakli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ILMIY USLUB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( 300 )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matnda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“men”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so‘zi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o‘rniga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qo‘llaniladi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5814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So‘zlashuv</a:t>
            </a:r>
            <a:r>
              <a:rPr lang="en-US" dirty="0"/>
              <a:t> </a:t>
            </a:r>
            <a:r>
              <a:rPr lang="en-US" dirty="0" err="1"/>
              <a:t>uslubida</a:t>
            </a:r>
            <a:endParaRPr lang="en-US" dirty="0"/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Misol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emas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Hissiy</a:t>
            </a:r>
            <a:r>
              <a:rPr lang="en-US" dirty="0"/>
              <a:t> </a:t>
            </a:r>
            <a:r>
              <a:rPr lang="en-US" dirty="0" err="1"/>
              <a:t>so‘zlar</a:t>
            </a:r>
            <a:r>
              <a:rPr lang="en-US" dirty="0"/>
              <a:t> </a:t>
            </a:r>
            <a:r>
              <a:rPr lang="en-US" dirty="0" err="1"/>
              <a:t>bilan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Dalil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tahlil</a:t>
            </a:r>
            <a:r>
              <a:rPr lang="en-US" dirty="0"/>
              <a:t> </a:t>
            </a:r>
            <a:r>
              <a:rPr lang="en-US" dirty="0" err="1"/>
              <a:t>orqali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ILMIY USLUB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( 400 )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matnda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shaxsiy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fikr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qanday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beriladi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755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/>
              <a:t>Men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metodni</a:t>
            </a:r>
            <a:r>
              <a:rPr lang="en-US" dirty="0"/>
              <a:t> </a:t>
            </a:r>
            <a:r>
              <a:rPr lang="en-US" dirty="0" err="1"/>
              <a:t>yaxshi</a:t>
            </a:r>
            <a:r>
              <a:rPr lang="en-US" dirty="0"/>
              <a:t> deb </a:t>
            </a:r>
            <a:r>
              <a:rPr lang="en-US" dirty="0" err="1"/>
              <a:t>o‘ylayman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Olingan</a:t>
            </a:r>
            <a:r>
              <a:rPr lang="en-US" dirty="0"/>
              <a:t> </a:t>
            </a:r>
            <a:r>
              <a:rPr lang="en-US" dirty="0" err="1"/>
              <a:t>ma’lumotlar</a:t>
            </a:r>
            <a:r>
              <a:rPr lang="en-US" dirty="0"/>
              <a:t> </a:t>
            </a:r>
            <a:r>
              <a:rPr lang="en-US" dirty="0" err="1"/>
              <a:t>solishtirildi</a:t>
            </a:r>
            <a:endParaRPr lang="en-US" dirty="0"/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Tadqiqot</a:t>
            </a:r>
            <a:r>
              <a:rPr lang="en-US" dirty="0"/>
              <a:t> </a:t>
            </a:r>
            <a:r>
              <a:rPr lang="en-US" dirty="0" err="1"/>
              <a:t>jarayoni</a:t>
            </a:r>
            <a:r>
              <a:rPr lang="en-US" dirty="0"/>
              <a:t> </a:t>
            </a:r>
            <a:r>
              <a:rPr lang="en-US" dirty="0" err="1"/>
              <a:t>o‘rganildi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Natijalar</a:t>
            </a:r>
            <a:r>
              <a:rPr lang="en-US" dirty="0"/>
              <a:t> </a:t>
            </a:r>
            <a:r>
              <a:rPr lang="en-US" dirty="0" err="1"/>
              <a:t>tahlil</a:t>
            </a:r>
            <a:r>
              <a:rPr lang="en-US" dirty="0"/>
              <a:t> </a:t>
            </a:r>
            <a:r>
              <a:rPr lang="en-US" dirty="0" err="1"/>
              <a:t>qilindi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ILMIY USLUB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( 500 )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uslubda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noto‘g‘ri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hisoblangan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jumla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902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Ilmiy</a:t>
            </a:r>
            <a:r>
              <a:rPr lang="en-US" dirty="0"/>
              <a:t> </a:t>
            </a:r>
            <a:r>
              <a:rPr lang="en-US" dirty="0" err="1"/>
              <a:t>matnda</a:t>
            </a:r>
            <a:r>
              <a:rPr lang="en-US" dirty="0"/>
              <a:t> </a:t>
            </a:r>
            <a:r>
              <a:rPr lang="en-US" dirty="0" err="1"/>
              <a:t>ishlatiladigan</a:t>
            </a:r>
            <a:r>
              <a:rPr lang="en-US" dirty="0"/>
              <a:t> </a:t>
            </a:r>
            <a:r>
              <a:rPr lang="en-US" dirty="0" err="1"/>
              <a:t>tayyor</a:t>
            </a:r>
            <a:r>
              <a:rPr lang="en-US" dirty="0"/>
              <a:t> </a:t>
            </a:r>
            <a:r>
              <a:rPr lang="en-US" dirty="0" err="1"/>
              <a:t>iboralar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So‘zlashuv</a:t>
            </a:r>
            <a:r>
              <a:rPr lang="en-US" dirty="0"/>
              <a:t> </a:t>
            </a:r>
            <a:r>
              <a:rPr lang="en-US" dirty="0" err="1"/>
              <a:t>nutqi</a:t>
            </a:r>
            <a:r>
              <a:rPr lang="en-US" dirty="0"/>
              <a:t> </a:t>
            </a:r>
            <a:r>
              <a:rPr lang="en-US" dirty="0" err="1"/>
              <a:t>unsurlari</a:t>
            </a:r>
            <a:endParaRPr lang="en-US" dirty="0"/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Badiiy</a:t>
            </a:r>
            <a:r>
              <a:rPr lang="en-US" dirty="0"/>
              <a:t> </a:t>
            </a:r>
            <a:r>
              <a:rPr lang="en-US" dirty="0" err="1"/>
              <a:t>ifodalar</a:t>
            </a:r>
            <a:r>
              <a:rPr lang="en-US" dirty="0"/>
              <a:t> </a:t>
            </a:r>
            <a:r>
              <a:rPr lang="en-US" dirty="0" err="1"/>
              <a:t>to‘plami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Oddiy</a:t>
            </a:r>
            <a:r>
              <a:rPr lang="en-US" dirty="0"/>
              <a:t> </a:t>
            </a:r>
            <a:r>
              <a:rPr lang="en-US" dirty="0" err="1"/>
              <a:t>iboralar</a:t>
            </a:r>
            <a:r>
              <a:rPr lang="en-US" dirty="0"/>
              <a:t> </a:t>
            </a:r>
            <a:r>
              <a:rPr lang="en-US" dirty="0" err="1"/>
              <a:t>majmuasi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ILMIY FRAZEOLOGIYA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( 100 )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frazeologiya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7276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Xususan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Jumladan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Shunday</a:t>
            </a:r>
            <a:r>
              <a:rPr lang="en-US" dirty="0"/>
              <a:t> </a:t>
            </a:r>
            <a:r>
              <a:rPr lang="en-US" dirty="0" err="1"/>
              <a:t>qilib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Masalan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ILMIY FRAZEOLOGIYA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( 200 )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ibora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xulosa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chiqarish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uchun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ishlatiladi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5503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Terminlarni</a:t>
            </a:r>
            <a:r>
              <a:rPr lang="en-US" dirty="0"/>
              <a:t> </a:t>
            </a:r>
            <a:r>
              <a:rPr lang="en-US" dirty="0" err="1"/>
              <a:t>almashtirish</a:t>
            </a:r>
            <a:endParaRPr lang="en-US" dirty="0"/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Fikrni</a:t>
            </a:r>
            <a:r>
              <a:rPr lang="en-US" dirty="0"/>
              <a:t> </a:t>
            </a:r>
            <a:r>
              <a:rPr lang="en-US" dirty="0" err="1"/>
              <a:t>bog‘lash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aniqlashtirish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Hajmni</a:t>
            </a:r>
            <a:r>
              <a:rPr lang="en-US" dirty="0"/>
              <a:t> </a:t>
            </a:r>
            <a:r>
              <a:rPr lang="en-US" dirty="0" err="1"/>
              <a:t>oshirish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Matnni</a:t>
            </a:r>
            <a:r>
              <a:rPr lang="en-US" dirty="0"/>
              <a:t> </a:t>
            </a:r>
            <a:r>
              <a:rPr lang="en-US" dirty="0" err="1"/>
              <a:t>murakkablashtirish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ILMIY FRAZEOLOGIYA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( 300 )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frazalarning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vazifasi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9851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Mazmunsiz</a:t>
            </a:r>
            <a:r>
              <a:rPr lang="en-US" dirty="0"/>
              <a:t> </a:t>
            </a:r>
            <a:r>
              <a:rPr lang="en-US" dirty="0" err="1"/>
              <a:t>takrorlanganda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Bezaksiz</a:t>
            </a:r>
            <a:r>
              <a:rPr lang="en-US" dirty="0"/>
              <a:t> </a:t>
            </a:r>
            <a:r>
              <a:rPr lang="en-US" dirty="0" err="1"/>
              <a:t>ishlatilganda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Xulosani</a:t>
            </a:r>
            <a:r>
              <a:rPr lang="en-US" dirty="0"/>
              <a:t> </a:t>
            </a:r>
            <a:r>
              <a:rPr lang="en-US" dirty="0" err="1"/>
              <a:t>ifodalashda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Fikrni</a:t>
            </a:r>
            <a:r>
              <a:rPr lang="en-US" dirty="0"/>
              <a:t> </a:t>
            </a:r>
            <a:r>
              <a:rPr lang="en-US" dirty="0" err="1"/>
              <a:t>bog‘lashda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ILMIY FRAZEOLOGIYA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( 400 )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holatda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fraza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noto‘g‘ri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qo‘llanadi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823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Hajm</a:t>
            </a:r>
            <a:r>
              <a:rPr lang="en-US" dirty="0"/>
              <a:t> </a:t>
            </a:r>
            <a:r>
              <a:rPr lang="en-US" dirty="0" err="1"/>
              <a:t>kamayadi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Mazmun</a:t>
            </a:r>
            <a:r>
              <a:rPr lang="en-US" dirty="0"/>
              <a:t> </a:t>
            </a:r>
            <a:r>
              <a:rPr lang="en-US" dirty="0" err="1"/>
              <a:t>yo‘qoladi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Matn</a:t>
            </a:r>
            <a:r>
              <a:rPr lang="en-US" dirty="0"/>
              <a:t> </a:t>
            </a:r>
            <a:r>
              <a:rPr lang="en-US" dirty="0" err="1"/>
              <a:t>soddalashadi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Mantiq</a:t>
            </a:r>
            <a:r>
              <a:rPr lang="en-US" dirty="0"/>
              <a:t> </a:t>
            </a:r>
            <a:r>
              <a:rPr lang="en-US" dirty="0" err="1"/>
              <a:t>buziladi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ILMIY FRAZEOLOGIYA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( 500 )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frazalardan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noto‘g‘ri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foydalanish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nimaga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olib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keladi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7688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So‘zlashuv</a:t>
            </a:r>
            <a:r>
              <a:rPr lang="en-US" dirty="0"/>
              <a:t> </a:t>
            </a:r>
            <a:r>
              <a:rPr lang="en-US" dirty="0" err="1"/>
              <a:t>elementi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Aniq</a:t>
            </a:r>
            <a:r>
              <a:rPr lang="en-US" dirty="0"/>
              <a:t> </a:t>
            </a:r>
            <a:r>
              <a:rPr lang="en-US" dirty="0" err="1"/>
              <a:t>tushunchani</a:t>
            </a:r>
            <a:r>
              <a:rPr lang="en-US" dirty="0"/>
              <a:t> </a:t>
            </a:r>
            <a:r>
              <a:rPr lang="en-US" dirty="0" err="1"/>
              <a:t>ifodalovchi</a:t>
            </a:r>
            <a:r>
              <a:rPr lang="en-US" dirty="0"/>
              <a:t> </a:t>
            </a:r>
            <a:r>
              <a:rPr lang="en-US" dirty="0" err="1"/>
              <a:t>birlik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Badiiy</a:t>
            </a:r>
            <a:r>
              <a:rPr lang="en-US" dirty="0"/>
              <a:t> </a:t>
            </a:r>
            <a:r>
              <a:rPr lang="en-US" dirty="0" err="1"/>
              <a:t>ibora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Murakkab</a:t>
            </a:r>
            <a:r>
              <a:rPr lang="en-US" dirty="0"/>
              <a:t> </a:t>
            </a:r>
            <a:r>
              <a:rPr lang="en-US" dirty="0" err="1"/>
              <a:t>so‘z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TERMIN VA TUSHUNTIRISH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( 100 )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termin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2504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Faqat</a:t>
            </a:r>
            <a:r>
              <a:rPr lang="en-US" dirty="0"/>
              <a:t> </a:t>
            </a:r>
            <a:r>
              <a:rPr lang="en-US" dirty="0" err="1"/>
              <a:t>xulosada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Matn</a:t>
            </a:r>
            <a:r>
              <a:rPr lang="en-US" dirty="0"/>
              <a:t> </a:t>
            </a:r>
            <a:r>
              <a:rPr lang="en-US" dirty="0" err="1"/>
              <a:t>oxirida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/>
              <a:t>Har </a:t>
            </a:r>
            <a:r>
              <a:rPr lang="en-US" dirty="0" err="1"/>
              <a:t>safar</a:t>
            </a:r>
            <a:r>
              <a:rPr lang="en-US" dirty="0"/>
              <a:t> </a:t>
            </a:r>
            <a:r>
              <a:rPr lang="en-US" dirty="0" err="1"/>
              <a:t>ishlatilganda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Birinchi</a:t>
            </a:r>
            <a:r>
              <a:rPr lang="en-US" dirty="0"/>
              <a:t> </a:t>
            </a:r>
            <a:r>
              <a:rPr lang="en-US" dirty="0" err="1"/>
              <a:t>uchragan</a:t>
            </a:r>
            <a:r>
              <a:rPr lang="en-US" dirty="0"/>
              <a:t> </a:t>
            </a:r>
            <a:r>
              <a:rPr lang="en-US" dirty="0" err="1"/>
              <a:t>joyda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TERMIN VA TUSHUNTIRISH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( 200 )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Termin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birinchi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marta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qachon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izohlanadi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718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avollar">
            <a:extLst>
              <a:ext uri="{FF2B5EF4-FFF2-40B4-BE49-F238E27FC236}">
                <a16:creationId xmlns:a16="http://schemas.microsoft.com/office/drawing/2014/main" id="{1E908F96-7615-49D2-B21A-B447EBA535BF}"/>
              </a:ext>
            </a:extLst>
          </p:cNvPr>
          <p:cNvGrpSpPr/>
          <p:nvPr/>
        </p:nvGrpSpPr>
        <p:grpSpPr>
          <a:xfrm>
            <a:off x="0" y="365760"/>
            <a:ext cx="12192000" cy="857533"/>
            <a:chOff x="0" y="3000234"/>
            <a:chExt cx="12192000" cy="857533"/>
          </a:xfrm>
        </p:grpSpPr>
        <p:cxnSp>
          <p:nvCxnSpPr>
            <p:cNvPr id="3" name="chiziq">
              <a:extLst>
                <a:ext uri="{FF2B5EF4-FFF2-40B4-BE49-F238E27FC236}">
                  <a16:creationId xmlns:a16="http://schemas.microsoft.com/office/drawing/2014/main" id="{CEA935DB-C511-4C9C-8074-4068CB5C376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34290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quti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3861695" y="3000234"/>
              <a:ext cx="4468609" cy="857533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381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30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SemiBold" panose="00000700000000000000" pitchFamily="2" charset="0"/>
                </a:rPr>
                <a:t>Savollar</a:t>
              </a:r>
              <a:endParaRPr kumimoji="0" lang="en-US" sz="28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SemiBold" panose="00000700000000000000" pitchFamily="2" charset="0"/>
              </a:endParaRPr>
            </a:p>
          </p:txBody>
        </p:sp>
      </p:grpSp>
      <p:grpSp>
        <p:nvGrpSpPr>
          <p:cNvPr id="6" name="Light">
            <a:extLst>
              <a:ext uri="{FF2B5EF4-FFF2-40B4-BE49-F238E27FC236}">
                <a16:creationId xmlns:a16="http://schemas.microsoft.com/office/drawing/2014/main" id="{121C13EC-A725-4213-B0C4-2B63F15C06F9}"/>
              </a:ext>
            </a:extLst>
          </p:cNvPr>
          <p:cNvGrpSpPr/>
          <p:nvPr/>
        </p:nvGrpSpPr>
        <p:grpSpPr>
          <a:xfrm>
            <a:off x="3724535" y="657366"/>
            <a:ext cx="274320" cy="274320"/>
            <a:chOff x="1790899" y="1584772"/>
            <a:chExt cx="274320" cy="274320"/>
          </a:xfrm>
        </p:grpSpPr>
        <p:sp>
          <p:nvSpPr>
            <p:cNvPr id="2" name="light_2">
              <a:extLst>
                <a:ext uri="{FF2B5EF4-FFF2-40B4-BE49-F238E27FC236}">
                  <a16:creationId xmlns:a16="http://schemas.microsoft.com/office/drawing/2014/main" id="{F47B8604-B422-4F01-90ED-682A17FEC85B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light_1">
              <a:extLst>
                <a:ext uri="{FF2B5EF4-FFF2-40B4-BE49-F238E27FC236}">
                  <a16:creationId xmlns:a16="http://schemas.microsoft.com/office/drawing/2014/main" id="{A43374CE-700C-4BDE-A1FE-346A3AFFFCC7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1C0163E3-A95E-4C73-B633-45C0BC7CE29A}"/>
              </a:ext>
            </a:extLst>
          </p:cNvPr>
          <p:cNvCxnSpPr>
            <a:cxnSpLocks/>
          </p:cNvCxnSpPr>
          <p:nvPr/>
        </p:nvCxnSpPr>
        <p:spPr>
          <a:xfrm flipH="1">
            <a:off x="0" y="18288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A2BCBD99-DB73-41A0-881D-E06233222BDE}"/>
              </a:ext>
            </a:extLst>
          </p:cNvPr>
          <p:cNvCxnSpPr>
            <a:cxnSpLocks/>
          </p:cNvCxnSpPr>
          <p:nvPr/>
        </p:nvCxnSpPr>
        <p:spPr>
          <a:xfrm flipH="1">
            <a:off x="0" y="27432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50C288E7-0838-49CB-9C95-66E42F92ABF3}"/>
              </a:ext>
            </a:extLst>
          </p:cNvPr>
          <p:cNvCxnSpPr>
            <a:cxnSpLocks/>
          </p:cNvCxnSpPr>
          <p:nvPr/>
        </p:nvCxnSpPr>
        <p:spPr>
          <a:xfrm flipH="1">
            <a:off x="0" y="36576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B0B83C78-4ACD-43AF-9321-9772195C3A0F}"/>
              </a:ext>
            </a:extLst>
          </p:cNvPr>
          <p:cNvCxnSpPr>
            <a:cxnSpLocks/>
          </p:cNvCxnSpPr>
          <p:nvPr/>
        </p:nvCxnSpPr>
        <p:spPr>
          <a:xfrm flipH="1">
            <a:off x="0" y="45720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F67E31A2-45E4-4EA8-B185-BA4151C4262E}"/>
              </a:ext>
            </a:extLst>
          </p:cNvPr>
          <p:cNvCxnSpPr>
            <a:cxnSpLocks/>
          </p:cNvCxnSpPr>
          <p:nvPr/>
        </p:nvCxnSpPr>
        <p:spPr>
          <a:xfrm flipH="1">
            <a:off x="0" y="54864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9BD73093-F589-48A4-8B88-7351F9EB9693}"/>
              </a:ext>
            </a:extLst>
          </p:cNvPr>
          <p:cNvCxnSpPr>
            <a:cxnSpLocks/>
          </p:cNvCxnSpPr>
          <p:nvPr/>
        </p:nvCxnSpPr>
        <p:spPr>
          <a:xfrm flipH="1">
            <a:off x="0" y="64008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IV - 500">
            <a:hlinkClick r:id="rId2" action="ppaction://hlinksldjump"/>
            <a:extLst>
              <a:ext uri="{FF2B5EF4-FFF2-40B4-BE49-F238E27FC236}">
                <a16:creationId xmlns:a16="http://schemas.microsoft.com/office/drawing/2014/main" id="{AB3CBA9F-67F5-4DFF-9642-1F96690425C4}"/>
              </a:ext>
            </a:extLst>
          </p:cNvPr>
          <p:cNvSpPr/>
          <p:nvPr/>
        </p:nvSpPr>
        <p:spPr>
          <a:xfrm>
            <a:off x="10058624" y="617571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500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7" name="IV - 400">
            <a:hlinkClick r:id="rId3" action="ppaction://hlinksldjump"/>
            <a:extLst>
              <a:ext uri="{FF2B5EF4-FFF2-40B4-BE49-F238E27FC236}">
                <a16:creationId xmlns:a16="http://schemas.microsoft.com/office/drawing/2014/main" id="{D5B2D2BA-65B5-4601-8AD1-96F55A90D74D}"/>
              </a:ext>
            </a:extLst>
          </p:cNvPr>
          <p:cNvSpPr/>
          <p:nvPr/>
        </p:nvSpPr>
        <p:spPr>
          <a:xfrm>
            <a:off x="10058624" y="526067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400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6" name="IV - 300">
            <a:hlinkClick r:id="rId4" action="ppaction://hlinksldjump"/>
            <a:extLst>
              <a:ext uri="{FF2B5EF4-FFF2-40B4-BE49-F238E27FC236}">
                <a16:creationId xmlns:a16="http://schemas.microsoft.com/office/drawing/2014/main" id="{9139F091-8415-4A17-B359-0E4DD46EF524}"/>
              </a:ext>
            </a:extLst>
          </p:cNvPr>
          <p:cNvSpPr/>
          <p:nvPr/>
        </p:nvSpPr>
        <p:spPr>
          <a:xfrm>
            <a:off x="10058624" y="434563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300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5" name="IV - 200">
            <a:hlinkClick r:id="rId5" action="ppaction://hlinksldjump"/>
            <a:extLst>
              <a:ext uri="{FF2B5EF4-FFF2-40B4-BE49-F238E27FC236}">
                <a16:creationId xmlns:a16="http://schemas.microsoft.com/office/drawing/2014/main" id="{A68A6B25-1B79-42EF-9872-FCDD39982787}"/>
              </a:ext>
            </a:extLst>
          </p:cNvPr>
          <p:cNvSpPr/>
          <p:nvPr/>
        </p:nvSpPr>
        <p:spPr>
          <a:xfrm>
            <a:off x="10058624" y="343123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200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4" name="IV - 100">
            <a:hlinkClick r:id="rId6" action="ppaction://hlinksldjump"/>
            <a:extLst>
              <a:ext uri="{FF2B5EF4-FFF2-40B4-BE49-F238E27FC236}">
                <a16:creationId xmlns:a16="http://schemas.microsoft.com/office/drawing/2014/main" id="{5E0F358E-4BB2-423D-946C-AE47DA1BDC64}"/>
              </a:ext>
            </a:extLst>
          </p:cNvPr>
          <p:cNvSpPr/>
          <p:nvPr/>
        </p:nvSpPr>
        <p:spPr>
          <a:xfrm>
            <a:off x="10058624" y="251715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100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23" name="IV">
            <a:extLst>
              <a:ext uri="{FF2B5EF4-FFF2-40B4-BE49-F238E27FC236}">
                <a16:creationId xmlns:a16="http://schemas.microsoft.com/office/drawing/2014/main" id="{3E90348C-3419-4223-8087-390F1A8A0331}"/>
              </a:ext>
            </a:extLst>
          </p:cNvPr>
          <p:cNvSpPr/>
          <p:nvPr/>
        </p:nvSpPr>
        <p:spPr>
          <a:xfrm>
            <a:off x="9743870" y="1534479"/>
            <a:ext cx="1823713" cy="58864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1200" b="1" dirty="0"/>
              <a:t>TERMIN VA TUSHUNTIRISH</a:t>
            </a:r>
          </a:p>
        </p:txBody>
      </p:sp>
      <p:sp>
        <p:nvSpPr>
          <p:cNvPr id="53" name="III - 500">
            <a:hlinkClick r:id="rId7" action="ppaction://hlinksldjump"/>
            <a:extLst>
              <a:ext uri="{FF2B5EF4-FFF2-40B4-BE49-F238E27FC236}">
                <a16:creationId xmlns:a16="http://schemas.microsoft.com/office/drawing/2014/main" id="{8AEFBC02-6ECA-45C4-8FFA-BF7A643923E8}"/>
              </a:ext>
            </a:extLst>
          </p:cNvPr>
          <p:cNvSpPr/>
          <p:nvPr/>
        </p:nvSpPr>
        <p:spPr>
          <a:xfrm>
            <a:off x="7020502" y="617571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500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2" name="III - 400">
            <a:hlinkClick r:id="rId8" action="ppaction://hlinksldjump"/>
            <a:extLst>
              <a:ext uri="{FF2B5EF4-FFF2-40B4-BE49-F238E27FC236}">
                <a16:creationId xmlns:a16="http://schemas.microsoft.com/office/drawing/2014/main" id="{471A76E5-C2B6-48D3-9E8D-CD2708373219}"/>
              </a:ext>
            </a:extLst>
          </p:cNvPr>
          <p:cNvSpPr/>
          <p:nvPr/>
        </p:nvSpPr>
        <p:spPr>
          <a:xfrm>
            <a:off x="7020502" y="526067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400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1" name="III - 300">
            <a:hlinkClick r:id="rId9" action="ppaction://hlinksldjump"/>
            <a:extLst>
              <a:ext uri="{FF2B5EF4-FFF2-40B4-BE49-F238E27FC236}">
                <a16:creationId xmlns:a16="http://schemas.microsoft.com/office/drawing/2014/main" id="{2146FF53-AB95-41AA-82CD-5BCBFB0D3BC8}"/>
              </a:ext>
            </a:extLst>
          </p:cNvPr>
          <p:cNvSpPr/>
          <p:nvPr/>
        </p:nvSpPr>
        <p:spPr>
          <a:xfrm>
            <a:off x="7020502" y="434563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300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0" name="III - 200">
            <a:hlinkClick r:id="rId10" action="ppaction://hlinksldjump"/>
            <a:extLst>
              <a:ext uri="{FF2B5EF4-FFF2-40B4-BE49-F238E27FC236}">
                <a16:creationId xmlns:a16="http://schemas.microsoft.com/office/drawing/2014/main" id="{91FD36A3-54DB-4BE3-B3BD-F820FE46F658}"/>
              </a:ext>
            </a:extLst>
          </p:cNvPr>
          <p:cNvSpPr/>
          <p:nvPr/>
        </p:nvSpPr>
        <p:spPr>
          <a:xfrm>
            <a:off x="7020502" y="343123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200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9" name="III - 100">
            <a:hlinkClick r:id="rId11" action="ppaction://hlinksldjump"/>
            <a:extLst>
              <a:ext uri="{FF2B5EF4-FFF2-40B4-BE49-F238E27FC236}">
                <a16:creationId xmlns:a16="http://schemas.microsoft.com/office/drawing/2014/main" id="{F98345B0-EF64-4985-A8DB-29BEFE8D27A4}"/>
              </a:ext>
            </a:extLst>
          </p:cNvPr>
          <p:cNvSpPr/>
          <p:nvPr/>
        </p:nvSpPr>
        <p:spPr>
          <a:xfrm>
            <a:off x="7020502" y="251715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100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22" name="III">
            <a:extLst>
              <a:ext uri="{FF2B5EF4-FFF2-40B4-BE49-F238E27FC236}">
                <a16:creationId xmlns:a16="http://schemas.microsoft.com/office/drawing/2014/main" id="{CEDD06A1-E1CF-4702-AFE0-07E1694048D7}"/>
              </a:ext>
            </a:extLst>
          </p:cNvPr>
          <p:cNvSpPr/>
          <p:nvPr/>
        </p:nvSpPr>
        <p:spPr>
          <a:xfrm>
            <a:off x="6705748" y="1534479"/>
            <a:ext cx="1823713" cy="58864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1200" b="1" dirty="0"/>
              <a:t>ILMIY FRAZEOLOGIYA</a:t>
            </a:r>
          </a:p>
        </p:txBody>
      </p:sp>
      <p:sp>
        <p:nvSpPr>
          <p:cNvPr id="48" name="II - 500">
            <a:hlinkClick r:id="rId12" action="ppaction://hlinksldjump"/>
            <a:extLst>
              <a:ext uri="{FF2B5EF4-FFF2-40B4-BE49-F238E27FC236}">
                <a16:creationId xmlns:a16="http://schemas.microsoft.com/office/drawing/2014/main" id="{03B6C5D0-71FC-4D7A-A9D0-576C14B661DB}"/>
              </a:ext>
            </a:extLst>
          </p:cNvPr>
          <p:cNvSpPr/>
          <p:nvPr/>
        </p:nvSpPr>
        <p:spPr>
          <a:xfrm>
            <a:off x="3982380" y="617571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500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7" name="II - 400">
            <a:hlinkClick r:id="rId13" action="ppaction://hlinksldjump"/>
            <a:extLst>
              <a:ext uri="{FF2B5EF4-FFF2-40B4-BE49-F238E27FC236}">
                <a16:creationId xmlns:a16="http://schemas.microsoft.com/office/drawing/2014/main" id="{9A145D05-2C5F-4DA2-B3B7-EC00015E7C7D}"/>
              </a:ext>
            </a:extLst>
          </p:cNvPr>
          <p:cNvSpPr/>
          <p:nvPr/>
        </p:nvSpPr>
        <p:spPr>
          <a:xfrm>
            <a:off x="3982380" y="526067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400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6" name="II - 300">
            <a:hlinkClick r:id="rId14" action="ppaction://hlinksldjump"/>
            <a:extLst>
              <a:ext uri="{FF2B5EF4-FFF2-40B4-BE49-F238E27FC236}">
                <a16:creationId xmlns:a16="http://schemas.microsoft.com/office/drawing/2014/main" id="{67C9383A-3245-4F27-8460-B2AB7EFBC697}"/>
              </a:ext>
            </a:extLst>
          </p:cNvPr>
          <p:cNvSpPr/>
          <p:nvPr/>
        </p:nvSpPr>
        <p:spPr>
          <a:xfrm>
            <a:off x="3982380" y="434563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300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5" name="II - 200">
            <a:hlinkClick r:id="rId15" action="ppaction://hlinksldjump"/>
            <a:extLst>
              <a:ext uri="{FF2B5EF4-FFF2-40B4-BE49-F238E27FC236}">
                <a16:creationId xmlns:a16="http://schemas.microsoft.com/office/drawing/2014/main" id="{7752195F-C3F3-48F1-A6EE-42BD8DEBE5AF}"/>
              </a:ext>
            </a:extLst>
          </p:cNvPr>
          <p:cNvSpPr/>
          <p:nvPr/>
        </p:nvSpPr>
        <p:spPr>
          <a:xfrm>
            <a:off x="3982380" y="343123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200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4" name="II - 100">
            <a:hlinkClick r:id="rId16" action="ppaction://hlinksldjump"/>
            <a:extLst>
              <a:ext uri="{FF2B5EF4-FFF2-40B4-BE49-F238E27FC236}">
                <a16:creationId xmlns:a16="http://schemas.microsoft.com/office/drawing/2014/main" id="{92B85FC8-766F-4CEE-8885-D0972EF92CB8}"/>
              </a:ext>
            </a:extLst>
          </p:cNvPr>
          <p:cNvSpPr/>
          <p:nvPr/>
        </p:nvSpPr>
        <p:spPr>
          <a:xfrm>
            <a:off x="3982380" y="251715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100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13" name="II">
            <a:extLst>
              <a:ext uri="{FF2B5EF4-FFF2-40B4-BE49-F238E27FC236}">
                <a16:creationId xmlns:a16="http://schemas.microsoft.com/office/drawing/2014/main" id="{155AB539-C5AA-4992-A165-ED60DB607BDD}"/>
              </a:ext>
            </a:extLst>
          </p:cNvPr>
          <p:cNvSpPr/>
          <p:nvPr/>
        </p:nvSpPr>
        <p:spPr>
          <a:xfrm>
            <a:off x="3667626" y="1534479"/>
            <a:ext cx="1823713" cy="58864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/>
              <a:t>ILMIY USLUB</a:t>
            </a:r>
          </a:p>
        </p:txBody>
      </p:sp>
      <p:sp>
        <p:nvSpPr>
          <p:cNvPr id="40" name="I - 500">
            <a:hlinkClick r:id="rId17" action="ppaction://hlinksldjump"/>
            <a:extLst>
              <a:ext uri="{FF2B5EF4-FFF2-40B4-BE49-F238E27FC236}">
                <a16:creationId xmlns:a16="http://schemas.microsoft.com/office/drawing/2014/main" id="{473B62ED-291D-4C1A-9F46-68DA43102BD3}"/>
              </a:ext>
            </a:extLst>
          </p:cNvPr>
          <p:cNvSpPr/>
          <p:nvPr/>
        </p:nvSpPr>
        <p:spPr>
          <a:xfrm>
            <a:off x="941715" y="617571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500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36" name="I - 400">
            <a:hlinkClick r:id="rId18" action="ppaction://hlinksldjump"/>
            <a:extLst>
              <a:ext uri="{FF2B5EF4-FFF2-40B4-BE49-F238E27FC236}">
                <a16:creationId xmlns:a16="http://schemas.microsoft.com/office/drawing/2014/main" id="{C10BEA12-066E-421E-8DC4-A1373085A91F}"/>
              </a:ext>
            </a:extLst>
          </p:cNvPr>
          <p:cNvSpPr/>
          <p:nvPr/>
        </p:nvSpPr>
        <p:spPr>
          <a:xfrm>
            <a:off x="941715" y="526067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400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32" name="I - 300">
            <a:hlinkClick r:id="rId19" action="ppaction://hlinksldjump"/>
            <a:extLst>
              <a:ext uri="{FF2B5EF4-FFF2-40B4-BE49-F238E27FC236}">
                <a16:creationId xmlns:a16="http://schemas.microsoft.com/office/drawing/2014/main" id="{D07C5F2B-9C7F-495D-879C-00DA7D8FB2CD}"/>
              </a:ext>
            </a:extLst>
          </p:cNvPr>
          <p:cNvSpPr/>
          <p:nvPr/>
        </p:nvSpPr>
        <p:spPr>
          <a:xfrm>
            <a:off x="941715" y="434563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300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28" name="I - 200">
            <a:hlinkClick r:id="rId20" action="ppaction://hlinksldjump"/>
            <a:extLst>
              <a:ext uri="{FF2B5EF4-FFF2-40B4-BE49-F238E27FC236}">
                <a16:creationId xmlns:a16="http://schemas.microsoft.com/office/drawing/2014/main" id="{B62AB4A1-EBFA-46B7-9F92-FB95A46753CF}"/>
              </a:ext>
            </a:extLst>
          </p:cNvPr>
          <p:cNvSpPr/>
          <p:nvPr/>
        </p:nvSpPr>
        <p:spPr>
          <a:xfrm>
            <a:off x="941715" y="343123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200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24" name="I - 100">
            <a:hlinkClick r:id="rId21" action="ppaction://hlinksldjump"/>
            <a:extLst>
              <a:ext uri="{FF2B5EF4-FFF2-40B4-BE49-F238E27FC236}">
                <a16:creationId xmlns:a16="http://schemas.microsoft.com/office/drawing/2014/main" id="{F2804505-DB04-4309-8271-4B959737F31C}"/>
              </a:ext>
            </a:extLst>
          </p:cNvPr>
          <p:cNvSpPr/>
          <p:nvPr/>
        </p:nvSpPr>
        <p:spPr>
          <a:xfrm>
            <a:off x="941715" y="251715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100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11" name="I">
            <a:extLst>
              <a:ext uri="{FF2B5EF4-FFF2-40B4-BE49-F238E27FC236}">
                <a16:creationId xmlns:a16="http://schemas.microsoft.com/office/drawing/2014/main" id="{72C242F6-C747-4D0B-9DBF-43B586A82E86}"/>
              </a:ext>
            </a:extLst>
          </p:cNvPr>
          <p:cNvSpPr/>
          <p:nvPr/>
        </p:nvSpPr>
        <p:spPr>
          <a:xfrm>
            <a:off x="624417" y="1534479"/>
            <a:ext cx="1828800" cy="58864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1200" b="1" dirty="0"/>
              <a:t>IZCHILLIK VA MANTIQ</a:t>
            </a:r>
            <a:endParaRPr kumimoji="0" lang="en-US" sz="1200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cs typeface="Poppins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40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10"/>
                            </p:stCondLst>
                            <p:childTnLst>
                              <p:par>
                                <p:cTn id="14" presetID="0" presetClass="pat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-0.00069 L 0.03515 -0.06296 L 0.33112 -0.06273 L 0.36627 -0.00046 L 0.33138 0.0625 L 0.03463 0.06227 L -0.00039 -0.00069 Z " pathEditMode="relative" ptsTypes="AAAAAAA">
                                      <p:cBhvr>
                                        <p:cTn id="1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>
                      <p:stCondLst>
                        <p:cond delay="0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66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7" fill="hold">
                      <p:stCondLst>
                        <p:cond delay="0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>
                      <p:stCondLst>
                        <p:cond delay="0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96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7" fill="hold">
                      <p:stCondLst>
                        <p:cond delay="0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>
                      <p:stCondLst>
                        <p:cond delay="0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11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2" fill="hold">
                      <p:stCondLst>
                        <p:cond delay="0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16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7" fill="hold">
                      <p:stCondLst>
                        <p:cond delay="0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21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2" fill="hold">
                      <p:stCondLst>
                        <p:cond delay="0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>
                      <p:stCondLst>
                        <p:cond delay="0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  <p:bldP spid="57" grpId="0" animBg="1"/>
      <p:bldP spid="57" grpId="1" animBg="1"/>
      <p:bldP spid="56" grpId="0" animBg="1"/>
      <p:bldP spid="56" grpId="1" animBg="1"/>
      <p:bldP spid="55" grpId="0" animBg="1"/>
      <p:bldP spid="55" grpId="1" animBg="1"/>
      <p:bldP spid="54" grpId="0" animBg="1"/>
      <p:bldP spid="54" grpId="1" animBg="1"/>
      <p:bldP spid="23" grpId="0" animBg="1"/>
      <p:bldP spid="53" grpId="0" animBg="1"/>
      <p:bldP spid="53" grpId="1" animBg="1"/>
      <p:bldP spid="52" grpId="0" animBg="1"/>
      <p:bldP spid="52" grpId="1" animBg="1"/>
      <p:bldP spid="51" grpId="0" animBg="1"/>
      <p:bldP spid="51" grpId="1" animBg="1"/>
      <p:bldP spid="50" grpId="0" animBg="1"/>
      <p:bldP spid="50" grpId="1" animBg="1"/>
      <p:bldP spid="49" grpId="0" animBg="1"/>
      <p:bldP spid="49" grpId="1" animBg="1"/>
      <p:bldP spid="22" grpId="0" animBg="1"/>
      <p:bldP spid="48" grpId="0" animBg="1"/>
      <p:bldP spid="48" grpId="1" animBg="1"/>
      <p:bldP spid="47" grpId="0" animBg="1"/>
      <p:bldP spid="47" grpId="1" animBg="1"/>
      <p:bldP spid="46" grpId="0" animBg="1"/>
      <p:bldP spid="46" grpId="1" animBg="1"/>
      <p:bldP spid="45" grpId="0" animBg="1"/>
      <p:bldP spid="45" grpId="1" animBg="1"/>
      <p:bldP spid="44" grpId="0" animBg="1"/>
      <p:bldP spid="44" grpId="1" animBg="1"/>
      <p:bldP spid="13" grpId="0" animBg="1"/>
      <p:bldP spid="40" grpId="0" animBg="1"/>
      <p:bldP spid="40" grpId="1" animBg="1"/>
      <p:bldP spid="36" grpId="0" animBg="1"/>
      <p:bldP spid="36" grpId="1" animBg="1"/>
      <p:bldP spid="32" grpId="0" animBg="1"/>
      <p:bldP spid="32" grpId="1" animBg="1"/>
      <p:bldP spid="28" grpId="0" animBg="1"/>
      <p:bldP spid="28" grpId="1" animBg="1"/>
      <p:bldP spid="24" grpId="0" animBg="1"/>
      <p:bldP spid="24" grpId="1" animBg="1"/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Termin</a:t>
            </a:r>
            <a:r>
              <a:rPr lang="en-US" dirty="0"/>
              <a:t> + </a:t>
            </a:r>
            <a:r>
              <a:rPr lang="en-US" dirty="0" err="1"/>
              <a:t>sinonim</a:t>
            </a:r>
            <a:endParaRPr lang="en-US" dirty="0"/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Termin</a:t>
            </a:r>
            <a:r>
              <a:rPr lang="en-US" dirty="0"/>
              <a:t> + </a:t>
            </a:r>
            <a:r>
              <a:rPr lang="en-US" dirty="0" err="1"/>
              <a:t>xulosa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Termin</a:t>
            </a:r>
            <a:r>
              <a:rPr lang="en-US" dirty="0"/>
              <a:t> + </a:t>
            </a:r>
            <a:r>
              <a:rPr lang="en-US" dirty="0" err="1"/>
              <a:t>ta’rif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Termin</a:t>
            </a:r>
            <a:r>
              <a:rPr lang="en-US" dirty="0"/>
              <a:t> + </a:t>
            </a:r>
            <a:r>
              <a:rPr lang="en-US" dirty="0" err="1"/>
              <a:t>misol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TERMIN VA TUSHUNTIRISH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( 300 )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Termin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kiritishning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birinchi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bosqichi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3476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Vazifasini</a:t>
            </a:r>
            <a:r>
              <a:rPr lang="en-US" dirty="0"/>
              <a:t> </a:t>
            </a:r>
            <a:r>
              <a:rPr lang="en-US" dirty="0" err="1"/>
              <a:t>ko‘rsatish</a:t>
            </a:r>
            <a:endParaRPr lang="en-US" dirty="0"/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Sinonim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almashtirish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Qisqa</a:t>
            </a:r>
            <a:r>
              <a:rPr lang="en-US" dirty="0"/>
              <a:t> </a:t>
            </a:r>
            <a:r>
              <a:rPr lang="en-US" dirty="0" err="1"/>
              <a:t>ta’rif</a:t>
            </a:r>
            <a:r>
              <a:rPr lang="en-US" dirty="0"/>
              <a:t> </a:t>
            </a:r>
            <a:r>
              <a:rPr lang="en-US" dirty="0" err="1"/>
              <a:t>berish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Izchil</a:t>
            </a:r>
            <a:r>
              <a:rPr lang="en-US" dirty="0"/>
              <a:t> </a:t>
            </a:r>
            <a:r>
              <a:rPr lang="en-US" dirty="0" err="1"/>
              <a:t>qo‘llash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TERMIN VA TUSHUNTIRISH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( 400 )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termin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bilan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bog‘liq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xato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464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O‘quvchi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qiyinlashadi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Tahlil</a:t>
            </a:r>
            <a:r>
              <a:rPr lang="en-US" dirty="0"/>
              <a:t> </a:t>
            </a:r>
            <a:r>
              <a:rPr lang="en-US" dirty="0" err="1"/>
              <a:t>kuchayadi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Matn</a:t>
            </a:r>
            <a:r>
              <a:rPr lang="en-US" dirty="0"/>
              <a:t> </a:t>
            </a:r>
            <a:r>
              <a:rPr lang="en-US" dirty="0" err="1"/>
              <a:t>tushunarli</a:t>
            </a:r>
            <a:r>
              <a:rPr lang="en-US" dirty="0"/>
              <a:t> </a:t>
            </a:r>
            <a:r>
              <a:rPr lang="en-US" dirty="0" err="1"/>
              <a:t>bo‘ladi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Ilmiylik</a:t>
            </a:r>
            <a:r>
              <a:rPr lang="en-US" dirty="0"/>
              <a:t> </a:t>
            </a:r>
            <a:r>
              <a:rPr lang="en-US" dirty="0" err="1"/>
              <a:t>oshadi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TERMIN VA TUSHUNTIRISH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( 500 )</a:t>
              </a: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Juda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ko‘p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termin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ketma-ket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berilsa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yuz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beradi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3421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>
                <a:solidFill>
                  <a:prstClr val="white"/>
                </a:solidFill>
                <a:cs typeface="Poppins Light" panose="00000400000000000000" pitchFamily="2" charset="0"/>
              </a:rPr>
              <a:t>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rPr>
              <a:t>) </a:t>
            </a:r>
            <a:r>
              <a:rPr lang="en-US" dirty="0" err="1"/>
              <a:t>Murakkab</a:t>
            </a:r>
            <a:r>
              <a:rPr lang="en-US" dirty="0"/>
              <a:t> </a:t>
            </a:r>
            <a:r>
              <a:rPr lang="en-US" dirty="0" err="1"/>
              <a:t>jumlalardan</a:t>
            </a:r>
            <a:r>
              <a:rPr lang="en-US" dirty="0"/>
              <a:t> </a:t>
            </a:r>
            <a:r>
              <a:rPr lang="en-US" dirty="0" err="1"/>
              <a:t>foydalanish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>
                <a:solidFill>
                  <a:prstClr val="white"/>
                </a:solidFill>
                <a:cs typeface="Poppins Light" panose="00000400000000000000" pitchFamily="2" charset="0"/>
              </a:rPr>
              <a:t>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rPr>
              <a:t>) </a:t>
            </a:r>
            <a:r>
              <a:rPr lang="en-US" dirty="0" err="1"/>
              <a:t>Terminlarning</a:t>
            </a:r>
            <a:r>
              <a:rPr lang="en-US" dirty="0"/>
              <a:t> </a:t>
            </a:r>
            <a:r>
              <a:rPr lang="en-US" dirty="0" err="1"/>
              <a:t>ko‘p</a:t>
            </a:r>
            <a:r>
              <a:rPr lang="en-US" dirty="0"/>
              <a:t> </a:t>
            </a:r>
            <a:r>
              <a:rPr lang="en-US" dirty="0" err="1"/>
              <a:t>ishlatilishi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>
                <a:solidFill>
                  <a:prstClr val="white"/>
                </a:solidFill>
                <a:cs typeface="Poppins Light" panose="00000400000000000000" pitchFamily="2" charset="0"/>
              </a:rPr>
              <a:t>B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rPr>
              <a:t>) </a:t>
            </a:r>
            <a:r>
              <a:rPr lang="en-US" dirty="0" err="1"/>
              <a:t>Fikrlarning</a:t>
            </a:r>
            <a:r>
              <a:rPr lang="en-US" dirty="0"/>
              <a:t> </a:t>
            </a:r>
            <a:r>
              <a:rPr lang="en-US" dirty="0" err="1"/>
              <a:t>tartibli</a:t>
            </a:r>
            <a:r>
              <a:rPr lang="en-US" dirty="0"/>
              <a:t> </a:t>
            </a:r>
            <a:r>
              <a:rPr lang="en-US" dirty="0" err="1"/>
              <a:t>joylashuvi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rPr>
              <a:t>A) </a:t>
            </a:r>
            <a:r>
              <a:rPr lang="en-US" dirty="0" err="1"/>
              <a:t>Gaplarning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bo‘lishi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en-US" sz="18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IZCHILLIK VA MANTIQ</a:t>
              </a:r>
              <a:endParaRPr lang="it-IT" b="1" dirty="0">
                <a:solidFill>
                  <a:prstClr val="white"/>
                </a:solidFill>
                <a:cs typeface="Poppins Light" panose="00000400000000000000" pitchFamily="2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 dirty="0">
                  <a:solidFill>
                    <a:prstClr val="white"/>
                  </a:solidFill>
                  <a:cs typeface="Poppins Light" panose="00000400000000000000" pitchFamily="2" charset="0"/>
                </a:rPr>
                <a:t>( 100 )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endParaRPr>
            </a:p>
            <a:p>
              <a:pPr lvl="0" algn="ctr">
                <a:defRPr/>
              </a:pPr>
              <a:br>
                <a:rPr kumimoji="0" lang="en-US" sz="180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paragrafda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izchillik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nimani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anglatadi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Savollar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2748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Kirish</a:t>
            </a:r>
            <a:r>
              <a:rPr lang="en-US" dirty="0"/>
              <a:t> → </a:t>
            </a: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qism</a:t>
            </a:r>
            <a:r>
              <a:rPr lang="en-US" dirty="0"/>
              <a:t> → </a:t>
            </a:r>
            <a:r>
              <a:rPr lang="en-US" dirty="0" err="1"/>
              <a:t>yakun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Ta’rif</a:t>
            </a:r>
            <a:r>
              <a:rPr lang="en-US" dirty="0"/>
              <a:t> → </a:t>
            </a:r>
            <a:r>
              <a:rPr lang="en-US" dirty="0" err="1"/>
              <a:t>termin</a:t>
            </a:r>
            <a:r>
              <a:rPr lang="en-US" dirty="0"/>
              <a:t> → </a:t>
            </a:r>
            <a:r>
              <a:rPr lang="en-US" dirty="0" err="1"/>
              <a:t>fikr</a:t>
            </a:r>
            <a:r>
              <a:rPr lang="en-US" dirty="0"/>
              <a:t> → </a:t>
            </a:r>
            <a:r>
              <a:rPr lang="en-US" dirty="0" err="1"/>
              <a:t>misol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Savol</a:t>
            </a:r>
            <a:r>
              <a:rPr lang="en-US" dirty="0"/>
              <a:t> → </a:t>
            </a:r>
            <a:r>
              <a:rPr lang="en-US" dirty="0" err="1"/>
              <a:t>javob</a:t>
            </a:r>
            <a:r>
              <a:rPr lang="en-US" dirty="0"/>
              <a:t> → </a:t>
            </a:r>
            <a:r>
              <a:rPr lang="en-US" dirty="0" err="1"/>
              <a:t>misol</a:t>
            </a:r>
            <a:r>
              <a:rPr lang="en-US" dirty="0"/>
              <a:t> → </a:t>
            </a:r>
            <a:r>
              <a:rPr lang="en-US" dirty="0" err="1"/>
              <a:t>xulosa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Da’vo</a:t>
            </a:r>
            <a:r>
              <a:rPr lang="en-US" dirty="0"/>
              <a:t> → </a:t>
            </a:r>
            <a:r>
              <a:rPr lang="en-US" dirty="0" err="1"/>
              <a:t>dalil</a:t>
            </a:r>
            <a:r>
              <a:rPr lang="en-US" dirty="0"/>
              <a:t> → </a:t>
            </a:r>
            <a:r>
              <a:rPr lang="en-US" dirty="0" err="1"/>
              <a:t>izoh</a:t>
            </a:r>
            <a:r>
              <a:rPr lang="en-US" dirty="0"/>
              <a:t> → </a:t>
            </a:r>
            <a:r>
              <a:rPr lang="en-US" dirty="0" err="1"/>
              <a:t>xulosa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IZCHILLIK VA MANTIQ</a:t>
              </a:r>
              <a:endPara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( 200 )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paragrafda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asosiy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mantiqiy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zanjir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9373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Jumlalarning</a:t>
            </a:r>
            <a:r>
              <a:rPr lang="en-US" dirty="0"/>
              <a:t> </a:t>
            </a:r>
            <a:r>
              <a:rPr lang="en-US" dirty="0" err="1"/>
              <a:t>murakkabligini</a:t>
            </a:r>
            <a:r>
              <a:rPr lang="en-US" dirty="0"/>
              <a:t> </a:t>
            </a:r>
            <a:r>
              <a:rPr lang="en-US" dirty="0" err="1"/>
              <a:t>oshiradi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Terminlar</a:t>
            </a:r>
            <a:r>
              <a:rPr lang="en-US" dirty="0"/>
              <a:t> </a:t>
            </a:r>
            <a:r>
              <a:rPr lang="en-US" dirty="0" err="1"/>
              <a:t>sonini</a:t>
            </a:r>
            <a:r>
              <a:rPr lang="en-US" dirty="0"/>
              <a:t> </a:t>
            </a:r>
            <a:r>
              <a:rPr lang="en-US" dirty="0" err="1"/>
              <a:t>ko‘paytiradi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Fikrning</a:t>
            </a:r>
            <a:r>
              <a:rPr lang="en-US" dirty="0"/>
              <a:t> </a:t>
            </a:r>
            <a:r>
              <a:rPr lang="en-US" dirty="0" err="1"/>
              <a:t>aniqligini</a:t>
            </a:r>
            <a:r>
              <a:rPr lang="en-US" dirty="0"/>
              <a:t> </a:t>
            </a:r>
            <a:r>
              <a:rPr lang="en-US" dirty="0" err="1"/>
              <a:t>kuchaytiradi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Matnning</a:t>
            </a:r>
            <a:r>
              <a:rPr lang="en-US" dirty="0"/>
              <a:t> </a:t>
            </a:r>
            <a:r>
              <a:rPr lang="en-US" dirty="0" err="1"/>
              <a:t>hajmini</a:t>
            </a:r>
            <a:r>
              <a:rPr lang="en-US" dirty="0"/>
              <a:t> </a:t>
            </a:r>
            <a:r>
              <a:rPr lang="en-US" dirty="0" err="1"/>
              <a:t>oshiradi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IZCHILLIK VA MANTIQ</a:t>
              </a:r>
              <a:endPara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( 300 )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“1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paragraf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= 1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asosiy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fikr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”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qoidasi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nimani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ta’minlaydi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3873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Mantiqiy</a:t>
            </a:r>
            <a:r>
              <a:rPr lang="en-US" dirty="0"/>
              <a:t> </a:t>
            </a:r>
            <a:r>
              <a:rPr lang="en-US" dirty="0" err="1"/>
              <a:t>bog‘lovchi</a:t>
            </a:r>
            <a:r>
              <a:rPr lang="en-US" dirty="0"/>
              <a:t> </a:t>
            </a:r>
            <a:r>
              <a:rPr lang="en-US" dirty="0" err="1"/>
              <a:t>ishlatilganda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/>
              <a:t>Bir </a:t>
            </a:r>
            <a:r>
              <a:rPr lang="en-US" dirty="0" err="1"/>
              <a:t>nechta</a:t>
            </a:r>
            <a:r>
              <a:rPr lang="en-US" dirty="0"/>
              <a:t> </a:t>
            </a:r>
            <a:r>
              <a:rPr lang="en-US" dirty="0" err="1"/>
              <a:t>fikr</a:t>
            </a:r>
            <a:r>
              <a:rPr lang="en-US" dirty="0"/>
              <a:t> </a:t>
            </a:r>
            <a:r>
              <a:rPr lang="en-US" dirty="0" err="1"/>
              <a:t>aralashtirilganda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Xulosa</a:t>
            </a:r>
            <a:r>
              <a:rPr lang="en-US" dirty="0"/>
              <a:t> </a:t>
            </a:r>
            <a:r>
              <a:rPr lang="en-US" dirty="0" err="1"/>
              <a:t>mavjud</a:t>
            </a:r>
            <a:r>
              <a:rPr lang="en-US" dirty="0"/>
              <a:t> </a:t>
            </a:r>
            <a:r>
              <a:rPr lang="en-US" dirty="0" err="1"/>
              <a:t>bo‘lganda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Dalil</a:t>
            </a:r>
            <a:r>
              <a:rPr lang="en-US" dirty="0"/>
              <a:t> </a:t>
            </a:r>
            <a:r>
              <a:rPr lang="en-US" dirty="0" err="1"/>
              <a:t>berilganda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IZCHILLIK VA MANTIQ</a:t>
              </a:r>
              <a:endPara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( 400 )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holatda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paragraf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izchil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hisoblanmaydi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9600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O‘quvchi</a:t>
            </a:r>
            <a:r>
              <a:rPr lang="en-US" dirty="0"/>
              <a:t> </a:t>
            </a:r>
            <a:r>
              <a:rPr lang="en-US" dirty="0" err="1"/>
              <a:t>fikrni</a:t>
            </a:r>
            <a:r>
              <a:rPr lang="en-US" dirty="0"/>
              <a:t> </a:t>
            </a:r>
            <a:r>
              <a:rPr lang="en-US" dirty="0" err="1"/>
              <a:t>tushunmaydi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Grammatika</a:t>
            </a:r>
            <a:r>
              <a:rPr lang="en-US" dirty="0"/>
              <a:t> </a:t>
            </a:r>
            <a:r>
              <a:rPr lang="en-US" dirty="0" err="1"/>
              <a:t>buziladi</a:t>
            </a:r>
            <a:endParaRPr lang="en-US" dirty="0"/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Terminlar</a:t>
            </a:r>
            <a:r>
              <a:rPr lang="en-US" dirty="0"/>
              <a:t> </a:t>
            </a:r>
            <a:r>
              <a:rPr lang="en-US" dirty="0" err="1"/>
              <a:t>yetarli</a:t>
            </a:r>
            <a:r>
              <a:rPr lang="en-US" dirty="0"/>
              <a:t> </a:t>
            </a:r>
            <a:r>
              <a:rPr lang="en-US" dirty="0" err="1"/>
              <a:t>bo‘lmaydi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Hajmi</a:t>
            </a:r>
            <a:r>
              <a:rPr lang="en-US" dirty="0"/>
              <a:t> </a:t>
            </a:r>
            <a:r>
              <a:rPr lang="en-US" dirty="0" err="1"/>
              <a:t>kichik</a:t>
            </a:r>
            <a:r>
              <a:rPr lang="en-US" dirty="0"/>
              <a:t> </a:t>
            </a:r>
            <a:r>
              <a:rPr lang="en-US" dirty="0" err="1"/>
              <a:t>bo‘ladi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IZCHILLIK VA MANTIQ</a:t>
              </a:r>
              <a:endPara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( 500 )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Izchil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bo‘lmagan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paragrafning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asosiy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kamchiligi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4975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Erkinlik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Obyektivlik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Badiiylik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Hissiylik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ILMIY USLUB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( 100 )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uslubning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asosiy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belgisi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6625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/>
              <a:t>Bu </a:t>
            </a:r>
            <a:r>
              <a:rPr lang="en-US" dirty="0" err="1"/>
              <a:t>hammaga</a:t>
            </a:r>
            <a:r>
              <a:rPr lang="en-US" dirty="0"/>
              <a:t> </a:t>
            </a:r>
            <a:r>
              <a:rPr lang="en-US" dirty="0" err="1"/>
              <a:t>yoqadi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/>
              <a:t>Bu </a:t>
            </a:r>
            <a:r>
              <a:rPr lang="en-US" dirty="0" err="1"/>
              <a:t>juda</a:t>
            </a:r>
            <a:r>
              <a:rPr lang="en-US" dirty="0"/>
              <a:t> </a:t>
            </a:r>
            <a:r>
              <a:rPr lang="en-US" dirty="0" err="1"/>
              <a:t>zo‘r</a:t>
            </a:r>
            <a:r>
              <a:rPr lang="en-US" dirty="0"/>
              <a:t> </a:t>
            </a:r>
            <a:r>
              <a:rPr lang="en-US" dirty="0" err="1"/>
              <a:t>natija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Ushbu</a:t>
            </a:r>
            <a:r>
              <a:rPr lang="en-US" dirty="0"/>
              <a:t> masala </a:t>
            </a:r>
            <a:r>
              <a:rPr lang="en-US" dirty="0" err="1"/>
              <a:t>muhim</a:t>
            </a:r>
            <a:r>
              <a:rPr lang="en-US" dirty="0"/>
              <a:t> </a:t>
            </a:r>
            <a:r>
              <a:rPr lang="en-US" dirty="0" err="1"/>
              <a:t>ahamiyatga</a:t>
            </a:r>
            <a:r>
              <a:rPr lang="en-US" dirty="0"/>
              <a:t> </a:t>
            </a:r>
            <a:r>
              <a:rPr lang="en-US" dirty="0" err="1"/>
              <a:t>ega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Menimcha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muhim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ILMIY USLUB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( 200 )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ibora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uslubga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mos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2686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1879</TotalTime>
  <Words>781</Words>
  <Application>Microsoft Office PowerPoint</Application>
  <PresentationFormat>Широкоэкранный</PresentationFormat>
  <Paragraphs>186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Ramazon Yusubov</dc:creator>
  <cp:lastModifiedBy>Ramazon Yusubov</cp:lastModifiedBy>
  <cp:revision>68</cp:revision>
  <dcterms:created xsi:type="dcterms:W3CDTF">2025-12-18T21:32:42Z</dcterms:created>
  <dcterms:modified xsi:type="dcterms:W3CDTF">2026-02-11T07:12:14Z</dcterms:modified>
</cp:coreProperties>
</file>