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000"/>
    <a:srgbClr val="FF0000"/>
    <a:srgbClr val="C30101"/>
    <a:srgbClr val="560D0D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9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Savollar</c:v>
                </c:pt>
              </c:strCache>
            </c:strRef>
          </c:tx>
          <c:spPr>
            <a:ln w="25400"/>
          </c:spPr>
          <c:dPt>
            <c:idx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38-49B4-9EF0-825519EBC672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38-49B4-9EF0-825519EBC672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138-49B4-9EF0-825519EBC672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38-49B4-9EF0-825519EBC67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138-49B4-9EF0-825519EBC672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38-49B4-9EF0-825519EBC672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38-49B4-9EF0-825519EBC672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138-49B4-9EF0-825519EBC67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138-49B4-9EF0-825519EBC672}"/>
              </c:ext>
            </c:extLst>
          </c:dPt>
          <c:dPt>
            <c:idx val="9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38-49B4-9EF0-825519EBC672}"/>
              </c:ext>
            </c:extLst>
          </c:dPt>
          <c:dPt>
            <c:idx val="1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38-49B4-9EF0-825519EBC672}"/>
              </c:ext>
            </c:extLst>
          </c:dPt>
          <c:dPt>
            <c:idx val="1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138-49B4-9EF0-825519EBC672}"/>
              </c:ext>
            </c:extLst>
          </c:dPt>
          <c:dLbls>
            <c:dLbl>
              <c:idx val="2"/>
              <c:layout>
                <c:manualLayout>
                  <c:x val="-9.2439209979795406E-2"/>
                  <c:y val="2.512849955397713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8-49B4-9EF0-825519EBC672}"/>
                </c:ext>
              </c:extLst>
            </c:dLbl>
            <c:dLbl>
              <c:idx val="5"/>
              <c:layout>
                <c:manualLayout>
                  <c:x val="-4.0157088273058868E-2"/>
                  <c:y val="-0.119633267763265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38-49B4-9EF0-825519EBC672}"/>
                </c:ext>
              </c:extLst>
            </c:dLbl>
            <c:dLbl>
              <c:idx val="6"/>
              <c:layout>
                <c:manualLayout>
                  <c:x val="5.3158806449198966E-2"/>
                  <c:y val="-0.1163129334082106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38-49B4-9EF0-825519EBC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4</c:v>
                </c:pt>
                <c:pt idx="1">
                  <c:v>5</c:v>
                </c:pt>
                <c:pt idx="2">
                  <c:v>6.</c:v>
                </c:pt>
                <c:pt idx="3">
                  <c:v>7</c:v>
                </c:pt>
                <c:pt idx="4">
                  <c:v>8</c:v>
                </c:pt>
                <c:pt idx="5">
                  <c:v>9.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8-49B4-9EF0-825519EBC67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Savollar</c:v>
                </c:pt>
              </c:strCache>
            </c:strRef>
          </c:tx>
          <c:spPr>
            <a:solidFill>
              <a:schemeClr val="tx1"/>
            </a:solidFill>
            <a:ln w="25400"/>
          </c:spPr>
          <c:dPt>
            <c:idx val="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38-49B4-9EF0-825519EBC67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38-49B4-9EF0-825519EBC67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138-49B4-9EF0-825519EBC67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38-49B4-9EF0-825519EBC672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138-49B4-9EF0-825519EBC672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38-49B4-9EF0-825519EBC672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38-49B4-9EF0-825519EBC672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138-49B4-9EF0-825519EBC672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138-49B4-9EF0-825519EBC672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38-49B4-9EF0-825519EBC672}"/>
              </c:ext>
            </c:extLst>
          </c:dPt>
          <c:dPt>
            <c:idx val="1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38-49B4-9EF0-825519EBC672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138-49B4-9EF0-825519EBC672}"/>
              </c:ext>
            </c:extLst>
          </c:dPt>
          <c:dLbls>
            <c:dLbl>
              <c:idx val="2"/>
              <c:layout>
                <c:manualLayout>
                  <c:x val="-9.2439209979795406E-2"/>
                  <c:y val="2.512849955397713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8-49B4-9EF0-825519EBC672}"/>
                </c:ext>
              </c:extLst>
            </c:dLbl>
            <c:dLbl>
              <c:idx val="5"/>
              <c:layout>
                <c:manualLayout>
                  <c:x val="-4.0157088273058868E-2"/>
                  <c:y val="-0.119633267763265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38-49B4-9EF0-825519EBC672}"/>
                </c:ext>
              </c:extLst>
            </c:dLbl>
            <c:dLbl>
              <c:idx val="6"/>
              <c:layout>
                <c:manualLayout>
                  <c:x val="5.3158806449198966E-2"/>
                  <c:y val="-0.1163129334082106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38-49B4-9EF0-825519EBC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4</c:v>
                </c:pt>
                <c:pt idx="1">
                  <c:v>5</c:v>
                </c:pt>
                <c:pt idx="2">
                  <c:v>6.</c:v>
                </c:pt>
                <c:pt idx="3">
                  <c:v>7</c:v>
                </c:pt>
                <c:pt idx="4">
                  <c:v>8</c:v>
                </c:pt>
                <c:pt idx="5">
                  <c:v>9.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8-49B4-9EF0-825519EBC67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90B73-DDD8-43B3-B670-56E167AE5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4DC1D4-B480-46ED-B61F-EE71A75F2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6013D2-CA97-4EA1-9A49-A74C645A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570B8E-960A-4128-921D-473BE7EC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BD34DC-B26A-4CA8-BBFC-8FA4659C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62875-0560-410A-A13E-3651CF52A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B17E19-E47E-4978-9BDE-C45AC06E6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A61BD7-B53F-45EA-BFF9-DF58491E2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B32915-FA56-4818-BEB0-F9293F79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CA8AD-FD25-4FC2-9FE7-3FB32F5D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5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53751AA-4C69-4252-A867-9B2E43618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7EE2F7-69C0-46AD-86A6-D38549A3E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59712E-DDC3-4F74-A6AA-CD43CF778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F080D2-F8C7-47ED-B123-B4374178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49BF44-2F35-444D-9D4F-C10BEC13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2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E06DE-3714-492F-AF2B-547E083C3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CD7809-3C03-485A-BDE2-2CCD88566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216DD5-FD60-46F5-92AF-C12EB335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7A6F7A-6A99-4D43-A459-44312CB2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149FF6-1AFE-4D7E-9172-842701D6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0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9131D5-69AB-4C28-9356-3D8832E0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EF88F5-301C-4EE5-8CC1-DB76A0EC2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17C86F-3611-400F-984D-46CA831F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04B019-54DF-4587-B7E1-EF7E55A5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04671E-C5E4-44A3-AF5F-9E31F885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2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A757E-1A5D-4977-AA58-946A8DB7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4F716A-B9A1-4CEA-BC7F-5BA62F4C5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8188D0-E33C-41EB-B869-842129875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42564C-31F5-429C-9F9A-1DB7CC6D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7B944F-0A0D-401A-BF4D-490F81F3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536A66-EEF6-4084-B71C-CA5146A06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1FE0A-25B9-4532-96A7-5CA2676E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918A39-15C6-4173-BF92-582D2B2F6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90408-D1AB-4A72-AA75-5981204DB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58885A5-6D7D-43D0-BD93-33B547A18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2AA9A1-4B3D-40DA-BB06-AE949880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D9A7EA-DC65-4E7F-9271-78F12232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1C0442-E6FA-4F03-9659-0DA705F85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A632012-34F6-4CE9-95DD-BA7CAAD77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2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41F9F-07F1-4A34-BE37-8C6B023A9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45E1F6C-0629-4FA3-A6AA-32CC1652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0CB4F6-2EB0-4251-956F-4CE2F58A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4FB3E5-2D2B-4039-84B5-C580E4E3A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4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5EBC24-A3E3-4F95-90BE-844EDA2AB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C7165C8-5A2F-4217-83D9-D449268B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8EB182-E664-457A-91F4-9F00E1F1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0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D4F11-0467-4C2A-8318-AAEF2DEDE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11D459-7AF5-4945-98F5-AFF386121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1CF0A6-C47A-4955-B916-5E7005642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0806B9-EBF0-4393-92FB-5AC37A6D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A70C9C-1B5E-42A8-B21A-2BE0627C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E97098-87D8-48B5-9A4E-EE8DC5D9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CDF86-F673-4584-9190-A9BFC44D5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0911B0-FA33-4470-9E5B-A68C2EC8D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647BC-B855-4BEB-A595-345A769BD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80F968-A52E-4882-ABEA-6FE3A985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CC0E0D-AAE5-4A68-A4D7-4AC0B519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6D5747-27C9-48FB-A1C3-691BBA29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5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80E79-218F-4640-ACEF-1AF6BD624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0D93A4-E882-4084-868F-47AB39408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148AB4-1C8E-4F32-9967-6188FBD31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3A29A4-F246-4174-ACA1-6B2B331D2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8BA346-558A-4299-8BFE-1D1B9797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5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3.png"/><Relationship Id="rId3" Type="http://schemas.openxmlformats.org/officeDocument/2006/relationships/slide" Target="slide4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3.xml"/><Relationship Id="rId2" Type="http://schemas.openxmlformats.org/officeDocument/2006/relationships/chart" Target="../charts/chart1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image" Target="../media/image2.svg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image" Target="../media/image4.svg"/><Relationship Id="rId4" Type="http://schemas.openxmlformats.org/officeDocument/2006/relationships/image" Target="../media/image1.png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24.xml"/><Relationship Id="rId18" Type="http://schemas.openxmlformats.org/officeDocument/2006/relationships/image" Target="../media/image3.png"/><Relationship Id="rId3" Type="http://schemas.openxmlformats.org/officeDocument/2006/relationships/slide" Target="slide16.xml"/><Relationship Id="rId7" Type="http://schemas.openxmlformats.org/officeDocument/2006/relationships/slide" Target="slide18.xml"/><Relationship Id="rId12" Type="http://schemas.openxmlformats.org/officeDocument/2006/relationships/slide" Target="slide23.xml"/><Relationship Id="rId17" Type="http://schemas.openxmlformats.org/officeDocument/2006/relationships/slide" Target="slide2.xml"/><Relationship Id="rId2" Type="http://schemas.openxmlformats.org/officeDocument/2006/relationships/chart" Target="../charts/chart2.xml"/><Relationship Id="rId16" Type="http://schemas.openxmlformats.org/officeDocument/2006/relationships/slide" Target="slide2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11" Type="http://schemas.openxmlformats.org/officeDocument/2006/relationships/slide" Target="slide22.xml"/><Relationship Id="rId5" Type="http://schemas.openxmlformats.org/officeDocument/2006/relationships/image" Target="../media/image2.svg"/><Relationship Id="rId15" Type="http://schemas.openxmlformats.org/officeDocument/2006/relationships/slide" Target="slide26.xml"/><Relationship Id="rId10" Type="http://schemas.openxmlformats.org/officeDocument/2006/relationships/slide" Target="slide21.xml"/><Relationship Id="rId19" Type="http://schemas.openxmlformats.org/officeDocument/2006/relationships/image" Target="../media/image4.svg"/><Relationship Id="rId4" Type="http://schemas.openxmlformats.org/officeDocument/2006/relationships/image" Target="../media/image1.png"/><Relationship Id="rId9" Type="http://schemas.openxmlformats.org/officeDocument/2006/relationships/slide" Target="slide20.xml"/><Relationship Id="rId14" Type="http://schemas.openxmlformats.org/officeDocument/2006/relationships/slide" Target="slide2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44EF7-E9B5-4C97-ADFC-CAF0691AC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b="1" dirty="0">
                <a:solidFill>
                  <a:schemeClr val="bg1"/>
                </a:solidFill>
                <a:latin typeface="+mn-lt"/>
              </a:rPr>
              <a:t>ZAKOVAT</a:t>
            </a: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85103B65-247D-4B46-86AF-96B8A50768F2}"/>
              </a:ext>
            </a:extLst>
          </p:cNvPr>
          <p:cNvSpPr/>
          <p:nvPr/>
        </p:nvSpPr>
        <p:spPr>
          <a:xfrm>
            <a:off x="5229860" y="4954705"/>
            <a:ext cx="1732279" cy="599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BOSHLASH</a:t>
            </a:r>
          </a:p>
        </p:txBody>
      </p:sp>
    </p:spTree>
    <p:extLst>
      <p:ext uri="{BB962C8B-B14F-4D97-AF65-F5344CB8AC3E}">
        <p14:creationId xmlns:p14="http://schemas.microsoft.com/office/powerpoint/2010/main" val="308938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7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Obyekt</a:t>
            </a:r>
            <a:r>
              <a:rPr lang="en-US" sz="1600" b="1" dirty="0">
                <a:solidFill>
                  <a:prstClr val="black"/>
                </a:solidFill>
              </a:rPr>
              <a:t> – </a:t>
            </a:r>
            <a:r>
              <a:rPr lang="en-US" sz="1600" b="1" dirty="0" err="1">
                <a:solidFill>
                  <a:prstClr val="black"/>
                </a:solidFill>
              </a:rPr>
              <a:t>keng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jarayon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Predmet</a:t>
            </a:r>
            <a:r>
              <a:rPr lang="en-US" sz="1600" b="1" dirty="0">
                <a:solidFill>
                  <a:prstClr val="black"/>
                </a:solidFill>
              </a:rPr>
              <a:t> – </a:t>
            </a:r>
            <a:r>
              <a:rPr lang="en-US" sz="1600" b="1" dirty="0" err="1">
                <a:solidFill>
                  <a:prstClr val="black"/>
                </a:solidFill>
              </a:rPr>
              <a:t>butun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tizim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Predmet</a:t>
            </a:r>
            <a:r>
              <a:rPr lang="en-US" sz="1600" b="1" dirty="0">
                <a:solidFill>
                  <a:prstClr val="black"/>
                </a:solidFill>
              </a:rPr>
              <a:t> – </a:t>
            </a:r>
            <a:r>
              <a:rPr lang="en-US" sz="1600" b="1" dirty="0" err="1">
                <a:solidFill>
                  <a:prstClr val="black"/>
                </a:solidFill>
              </a:rPr>
              <a:t>gipoteza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Obyekt</a:t>
            </a:r>
            <a:r>
              <a:rPr lang="en-US" sz="1600" b="1" dirty="0">
                <a:solidFill>
                  <a:prstClr val="black"/>
                </a:solidFill>
              </a:rPr>
              <a:t> – </a:t>
            </a:r>
            <a:r>
              <a:rPr lang="en-US" sz="1600" b="1" dirty="0" err="1">
                <a:solidFill>
                  <a:prstClr val="black"/>
                </a:solidFill>
              </a:rPr>
              <a:t>aniq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metod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juftliklardan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56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8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Uzoq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jumlalardan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tashkil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topishi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Ommaboplik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Tekshirilish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imkoniyati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Hissiy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ta’sir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belgisi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000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9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s-ES" sz="1600" b="1" dirty="0">
                <a:solidFill>
                  <a:prstClr val="black"/>
                </a:solidFill>
              </a:rPr>
              <a:t>Agar X usul qo‘llansa, Y natija yaxshilanadi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Bolalar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yaxshiroq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gapirishi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Bu </a:t>
            </a:r>
            <a:r>
              <a:rPr lang="en-US" sz="1600" b="1" dirty="0" err="1">
                <a:solidFill>
                  <a:prstClr val="black"/>
                </a:solidFill>
              </a:rPr>
              <a:t>muammo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qilinishi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Menimcha</a:t>
            </a:r>
            <a:r>
              <a:rPr lang="en-US" sz="1600" b="1" dirty="0">
                <a:solidFill>
                  <a:prstClr val="black"/>
                </a:solidFill>
              </a:rPr>
              <a:t>, </a:t>
            </a:r>
            <a:r>
              <a:rPr lang="en-US" sz="1600" b="1" dirty="0" err="1">
                <a:solidFill>
                  <a:prstClr val="black"/>
                </a:solidFill>
              </a:rPr>
              <a:t>bu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usul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foydali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jihatdan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744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Ma’lumot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yetishmaydi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Yosh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guruhlari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farq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sv-SE" sz="1600" b="1" dirty="0">
                <a:solidFill>
                  <a:prstClr val="black"/>
                </a:solidFill>
              </a:rPr>
              <a:t>Metod mavjud, lekin natija past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) </a:t>
            </a:r>
            <a:r>
              <a:rPr lang="en-US" sz="1600" b="1" dirty="0" err="1">
                <a:solidFill>
                  <a:prstClr val="black"/>
                </a:solidFill>
              </a:rPr>
              <a:t>O‘qituvchilar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turlicha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oqibat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qarama-qarshiligiga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misol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306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izohlaydi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Natijani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umumlashtiradi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Adabiyotlarni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tanlaydi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yo‘nalishini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belgilaydi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“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ichki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yo‘naltiruvchisi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160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Falsafiy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emas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Falsafiy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Agar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isbotlash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ham,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inkor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qilish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ham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mumkin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bo‘lmasa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u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qanday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135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berildi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shakllandi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Kuzatuv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natijasida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aniqlangan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Tadqiqot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natijalari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isbotlandi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amaliy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muammoga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misol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409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Hammada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fi-FI" sz="1600" b="1" dirty="0">
                <a:solidFill>
                  <a:prstClr val="black"/>
                </a:solidFill>
              </a:rPr>
              <a:t>Sharoit bor, lekin natija yo‘q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Natija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haligacha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kutilmoqda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Hammada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000" b="1" dirty="0" err="1">
                <a:solidFill>
                  <a:prstClr val="black"/>
                </a:solidFill>
              </a:rPr>
              <a:t>Qaysi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ibora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ilmiy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qarama-qarshilikni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 err="1">
                <a:solidFill>
                  <a:prstClr val="black"/>
                </a:solidFill>
              </a:rPr>
              <a:t>ifodalaydi</a:t>
            </a:r>
            <a:r>
              <a:rPr lang="en-US" sz="2000" b="1" dirty="0">
                <a:solidFill>
                  <a:prstClr val="black"/>
                </a:solidFill>
              </a:rPr>
              <a:t>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198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Maqsad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Muammo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Predmet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Obyekt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“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aynan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o‘rganamiz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?”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degan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element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javob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84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Ta’sirli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ko‘rinishi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Kamroq</a:t>
            </a:r>
            <a:r>
              <a:rPr kumimoji="0" 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Javobgarlikni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kamaytirish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imkonini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berish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uchun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muammo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chegaralangan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kerak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523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CFD9F08-1102-4233-9D09-D1E3CDE16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095869"/>
              </p:ext>
            </p:extLst>
          </p:nvPr>
        </p:nvGraphicFramePr>
        <p:xfrm>
          <a:off x="597323" y="1358864"/>
          <a:ext cx="5398748" cy="478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/Stop">
            <a:extLst>
              <a:ext uri="{FF2B5EF4-FFF2-40B4-BE49-F238E27FC236}">
                <a16:creationId xmlns:a16="http://schemas.microsoft.com/office/drawing/2014/main" id="{20DBCCF5-90BA-477D-9451-0893F554FAC5}"/>
              </a:ext>
            </a:extLst>
          </p:cNvPr>
          <p:cNvSpPr/>
          <p:nvPr/>
        </p:nvSpPr>
        <p:spPr>
          <a:xfrm>
            <a:off x="2830000" y="3286443"/>
            <a:ext cx="933394" cy="933394"/>
          </a:xfrm>
          <a:prstGeom prst="ellipse">
            <a:avLst/>
          </a:prstGeom>
          <a:gradFill>
            <a:gsLst>
              <a:gs pos="5000">
                <a:srgbClr val="FF0000"/>
              </a:gs>
              <a:gs pos="70000">
                <a:srgbClr val="400000"/>
              </a:gs>
            </a:gsLst>
            <a:path path="circle">
              <a:fillToRect l="50000" t="50000" r="50000" b="50000"/>
            </a:path>
          </a:gra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9BFDFC2C-CAD9-43CE-BFC8-8C3C8E7301F5}"/>
              </a:ext>
            </a:extLst>
          </p:cNvPr>
          <p:cNvSpPr/>
          <p:nvPr/>
        </p:nvSpPr>
        <p:spPr>
          <a:xfrm rot="5400000">
            <a:off x="1329316" y="3639924"/>
            <a:ext cx="227472" cy="219024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1899560-E504-41D9-ADDD-9F6B92010643}"/>
              </a:ext>
            </a:extLst>
          </p:cNvPr>
          <p:cNvGrpSpPr/>
          <p:nvPr/>
        </p:nvGrpSpPr>
        <p:grpSpPr>
          <a:xfrm>
            <a:off x="1205571" y="1658311"/>
            <a:ext cx="4182253" cy="4182253"/>
            <a:chOff x="725822" y="1390198"/>
            <a:chExt cx="4182253" cy="4182253"/>
          </a:xfrm>
        </p:grpSpPr>
        <p:sp>
          <p:nvSpPr>
            <p:cNvPr id="10" name="Круг: прозрачная заливка 9">
              <a:extLst>
                <a:ext uri="{FF2B5EF4-FFF2-40B4-BE49-F238E27FC236}">
                  <a16:creationId xmlns:a16="http://schemas.microsoft.com/office/drawing/2014/main" id="{6515735F-6F20-489A-9468-33FDA4905B6A}"/>
                </a:ext>
              </a:extLst>
            </p:cNvPr>
            <p:cNvSpPr/>
            <p:nvPr/>
          </p:nvSpPr>
          <p:spPr>
            <a:xfrm>
              <a:off x="725822" y="1390198"/>
              <a:ext cx="4182253" cy="4182253"/>
            </a:xfrm>
            <a:prstGeom prst="donut">
              <a:avLst>
                <a:gd name="adj" fmla="val 343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B98BF35A-4BB2-4865-B3A1-A66D7A6831D1}"/>
                </a:ext>
              </a:extLst>
            </p:cNvPr>
            <p:cNvSpPr/>
            <p:nvPr/>
          </p:nvSpPr>
          <p:spPr>
            <a:xfrm>
              <a:off x="2769387" y="1424037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DBEC34E1-DE65-46C7-8116-AEAE544FDFBC}"/>
                </a:ext>
              </a:extLst>
            </p:cNvPr>
            <p:cNvSpPr/>
            <p:nvPr/>
          </p:nvSpPr>
          <p:spPr>
            <a:xfrm>
              <a:off x="3775332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EB5EFF4F-D7B3-4EF2-A0AC-7CAF2FE9FE42}"/>
                </a:ext>
              </a:extLst>
            </p:cNvPr>
            <p:cNvSpPr/>
            <p:nvPr/>
          </p:nvSpPr>
          <p:spPr>
            <a:xfrm>
              <a:off x="4503465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96B36E88-2DBE-45F4-95EB-C654113CD254}"/>
                </a:ext>
              </a:extLst>
            </p:cNvPr>
            <p:cNvSpPr/>
            <p:nvPr/>
          </p:nvSpPr>
          <p:spPr>
            <a:xfrm>
              <a:off x="4778632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0D881DC-2CE2-409D-A970-510CE0FF5683}"/>
                </a:ext>
              </a:extLst>
            </p:cNvPr>
            <p:cNvSpPr/>
            <p:nvPr/>
          </p:nvSpPr>
          <p:spPr>
            <a:xfrm>
              <a:off x="2769387" y="545089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77C026E-3B40-45FF-AA03-5F0F2A49953C}"/>
                </a:ext>
              </a:extLst>
            </p:cNvPr>
            <p:cNvSpPr/>
            <p:nvPr/>
          </p:nvSpPr>
          <p:spPr>
            <a:xfrm>
              <a:off x="3775332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40C6EFA-8F35-450B-8595-AFBBBDFCE40C}"/>
                </a:ext>
              </a:extLst>
            </p:cNvPr>
            <p:cNvSpPr/>
            <p:nvPr/>
          </p:nvSpPr>
          <p:spPr>
            <a:xfrm>
              <a:off x="4503465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13D1C602-20E9-4743-BDA1-8E107F9F8382}"/>
                </a:ext>
              </a:extLst>
            </p:cNvPr>
            <p:cNvSpPr/>
            <p:nvPr/>
          </p:nvSpPr>
          <p:spPr>
            <a:xfrm>
              <a:off x="1774554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7FD0B7A0-6B66-42DE-952B-A080E159FE88}"/>
                </a:ext>
              </a:extLst>
            </p:cNvPr>
            <p:cNvSpPr/>
            <p:nvPr/>
          </p:nvSpPr>
          <p:spPr>
            <a:xfrm>
              <a:off x="1774554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CCA6C08-41D7-4B3C-8782-EECD4D2FBB0F}"/>
                </a:ext>
              </a:extLst>
            </p:cNvPr>
            <p:cNvSpPr/>
            <p:nvPr/>
          </p:nvSpPr>
          <p:spPr>
            <a:xfrm>
              <a:off x="758554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83B12BFE-2431-4EA0-8359-0670A5234C1F}"/>
                </a:ext>
              </a:extLst>
            </p:cNvPr>
            <p:cNvSpPr/>
            <p:nvPr/>
          </p:nvSpPr>
          <p:spPr>
            <a:xfrm>
              <a:off x="1025254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D9A1C8A-5534-4F98-AF8A-75EA7A7BD97B}"/>
                </a:ext>
              </a:extLst>
            </p:cNvPr>
            <p:cNvSpPr/>
            <p:nvPr/>
          </p:nvSpPr>
          <p:spPr>
            <a:xfrm>
              <a:off x="1025254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Konvert Text 1">
            <a:extLst>
              <a:ext uri="{FF2B5EF4-FFF2-40B4-BE49-F238E27FC236}">
                <a16:creationId xmlns:a16="http://schemas.microsoft.com/office/drawing/2014/main" id="{8831A9BF-2BD2-432D-9BA9-D9AF04FD21C4}"/>
              </a:ext>
            </a:extLst>
          </p:cNvPr>
          <p:cNvSpPr txBox="1"/>
          <p:nvPr/>
        </p:nvSpPr>
        <p:spPr>
          <a:xfrm>
            <a:off x="7085379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28" name="Konvert 1" descr="Конверт со сплошной заливкой">
            <a:hlinkClick r:id="rId3" action="ppaction://hlinksldjump"/>
            <a:extLst>
              <a:ext uri="{FF2B5EF4-FFF2-40B4-BE49-F238E27FC236}">
                <a16:creationId xmlns:a16="http://schemas.microsoft.com/office/drawing/2014/main" id="{1D2CB0A6-9858-4F95-90E4-5077560A1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907292"/>
            <a:ext cx="1651430" cy="1383421"/>
          </a:xfrm>
          <a:prstGeom prst="rect">
            <a:avLst/>
          </a:prstGeom>
        </p:spPr>
      </p:pic>
      <p:sp>
        <p:nvSpPr>
          <p:cNvPr id="85" name="Konvert Text 2">
            <a:extLst>
              <a:ext uri="{FF2B5EF4-FFF2-40B4-BE49-F238E27FC236}">
                <a16:creationId xmlns:a16="http://schemas.microsoft.com/office/drawing/2014/main" id="{500925BB-CFED-45F7-BA7E-3AF6F8A51B24}"/>
              </a:ext>
            </a:extLst>
          </p:cNvPr>
          <p:cNvSpPr txBox="1"/>
          <p:nvPr/>
        </p:nvSpPr>
        <p:spPr>
          <a:xfrm>
            <a:off x="8847121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84" name="Konvert 2" descr="Конверт со сплошной заливкой">
            <a:hlinkClick r:id="rId6" action="ppaction://hlinksldjump"/>
            <a:extLst>
              <a:ext uri="{FF2B5EF4-FFF2-40B4-BE49-F238E27FC236}">
                <a16:creationId xmlns:a16="http://schemas.microsoft.com/office/drawing/2014/main" id="{D4464D90-45D6-4998-98D5-F0D64EB8C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907292"/>
            <a:ext cx="1651430" cy="1383421"/>
          </a:xfrm>
          <a:prstGeom prst="rect">
            <a:avLst/>
          </a:prstGeom>
        </p:spPr>
      </p:pic>
      <p:sp>
        <p:nvSpPr>
          <p:cNvPr id="88" name="Konvert Text 3">
            <a:extLst>
              <a:ext uri="{FF2B5EF4-FFF2-40B4-BE49-F238E27FC236}">
                <a16:creationId xmlns:a16="http://schemas.microsoft.com/office/drawing/2014/main" id="{6DDD22D9-C0FA-4A70-92B1-A17A85463B19}"/>
              </a:ext>
            </a:extLst>
          </p:cNvPr>
          <p:cNvSpPr txBox="1"/>
          <p:nvPr/>
        </p:nvSpPr>
        <p:spPr>
          <a:xfrm>
            <a:off x="10608863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87" name="Konvert 3" descr="Конверт со сплошной заливкой">
            <a:hlinkClick r:id="rId7" action="ppaction://hlinksldjump"/>
            <a:extLst>
              <a:ext uri="{FF2B5EF4-FFF2-40B4-BE49-F238E27FC236}">
                <a16:creationId xmlns:a16="http://schemas.microsoft.com/office/drawing/2014/main" id="{722CFF71-12AA-4211-907D-D0D5370C6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907292"/>
            <a:ext cx="1651430" cy="1383421"/>
          </a:xfrm>
          <a:prstGeom prst="rect">
            <a:avLst/>
          </a:prstGeom>
        </p:spPr>
      </p:pic>
      <p:sp>
        <p:nvSpPr>
          <p:cNvPr id="91" name="Konvert Text 4">
            <a:extLst>
              <a:ext uri="{FF2B5EF4-FFF2-40B4-BE49-F238E27FC236}">
                <a16:creationId xmlns:a16="http://schemas.microsoft.com/office/drawing/2014/main" id="{3E66C52B-8821-4048-83A1-47DBEAEBF536}"/>
              </a:ext>
            </a:extLst>
          </p:cNvPr>
          <p:cNvSpPr txBox="1"/>
          <p:nvPr/>
        </p:nvSpPr>
        <p:spPr>
          <a:xfrm>
            <a:off x="7085379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4</a:t>
            </a:r>
          </a:p>
        </p:txBody>
      </p:sp>
      <p:pic>
        <p:nvPicPr>
          <p:cNvPr id="90" name="Konvert 4" descr="Конверт со сплошной заливкой">
            <a:hlinkClick r:id="rId8" action="ppaction://hlinksldjump"/>
            <a:extLst>
              <a:ext uri="{FF2B5EF4-FFF2-40B4-BE49-F238E27FC236}">
                <a16:creationId xmlns:a16="http://schemas.microsoft.com/office/drawing/2014/main" id="{583F5502-E47A-4DE0-9006-52160732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2366016"/>
            <a:ext cx="1651430" cy="1383421"/>
          </a:xfrm>
          <a:prstGeom prst="rect">
            <a:avLst/>
          </a:prstGeom>
        </p:spPr>
      </p:pic>
      <p:sp>
        <p:nvSpPr>
          <p:cNvPr id="94" name="Konvert Text 5">
            <a:extLst>
              <a:ext uri="{FF2B5EF4-FFF2-40B4-BE49-F238E27FC236}">
                <a16:creationId xmlns:a16="http://schemas.microsoft.com/office/drawing/2014/main" id="{CD1D42A0-A5E4-4660-A4F5-A3B12197544B}"/>
              </a:ext>
            </a:extLst>
          </p:cNvPr>
          <p:cNvSpPr txBox="1"/>
          <p:nvPr/>
        </p:nvSpPr>
        <p:spPr>
          <a:xfrm>
            <a:off x="8847121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93" name="Konvert 5" descr="Конверт со сплошной заливкой">
            <a:hlinkClick r:id="rId9" action="ppaction://hlinksldjump"/>
            <a:extLst>
              <a:ext uri="{FF2B5EF4-FFF2-40B4-BE49-F238E27FC236}">
                <a16:creationId xmlns:a16="http://schemas.microsoft.com/office/drawing/2014/main" id="{A1376162-1C8E-4C29-82EC-5BBF97470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2366016"/>
            <a:ext cx="1651430" cy="1383421"/>
          </a:xfrm>
          <a:prstGeom prst="rect">
            <a:avLst/>
          </a:prstGeom>
        </p:spPr>
      </p:pic>
      <p:sp>
        <p:nvSpPr>
          <p:cNvPr id="97" name="Konvert Text 6">
            <a:extLst>
              <a:ext uri="{FF2B5EF4-FFF2-40B4-BE49-F238E27FC236}">
                <a16:creationId xmlns:a16="http://schemas.microsoft.com/office/drawing/2014/main" id="{F5C28F8E-0F11-4917-A8E0-A4B22E940BBE}"/>
              </a:ext>
            </a:extLst>
          </p:cNvPr>
          <p:cNvSpPr txBox="1"/>
          <p:nvPr/>
        </p:nvSpPr>
        <p:spPr>
          <a:xfrm>
            <a:off x="10608863" y="261941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6.</a:t>
            </a:r>
          </a:p>
        </p:txBody>
      </p:sp>
      <p:pic>
        <p:nvPicPr>
          <p:cNvPr id="96" name="Konvert 6" descr="Конверт со сплошной заливкой">
            <a:hlinkClick r:id="rId10" action="ppaction://hlinksldjump"/>
            <a:extLst>
              <a:ext uri="{FF2B5EF4-FFF2-40B4-BE49-F238E27FC236}">
                <a16:creationId xmlns:a16="http://schemas.microsoft.com/office/drawing/2014/main" id="{F417D55A-3538-4474-8D67-8580D4509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2366016"/>
            <a:ext cx="1651430" cy="1383421"/>
          </a:xfrm>
          <a:prstGeom prst="rect">
            <a:avLst/>
          </a:prstGeom>
        </p:spPr>
      </p:pic>
      <p:sp>
        <p:nvSpPr>
          <p:cNvPr id="100" name="Konvert Text 7">
            <a:extLst>
              <a:ext uri="{FF2B5EF4-FFF2-40B4-BE49-F238E27FC236}">
                <a16:creationId xmlns:a16="http://schemas.microsoft.com/office/drawing/2014/main" id="{3AECD3FB-1344-432C-A9EB-EBE90FE04AE0}"/>
              </a:ext>
            </a:extLst>
          </p:cNvPr>
          <p:cNvSpPr txBox="1"/>
          <p:nvPr/>
        </p:nvSpPr>
        <p:spPr>
          <a:xfrm>
            <a:off x="7085379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7</a:t>
            </a:r>
          </a:p>
        </p:txBody>
      </p:sp>
      <p:pic>
        <p:nvPicPr>
          <p:cNvPr id="99" name="Konvert 7" descr="Конверт со сплошной заливкой">
            <a:hlinkClick r:id="rId11" action="ppaction://hlinksldjump"/>
            <a:extLst>
              <a:ext uri="{FF2B5EF4-FFF2-40B4-BE49-F238E27FC236}">
                <a16:creationId xmlns:a16="http://schemas.microsoft.com/office/drawing/2014/main" id="{99E0CF2D-0D4A-471E-BBFB-747F6B298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3749437"/>
            <a:ext cx="1651430" cy="1383421"/>
          </a:xfrm>
          <a:prstGeom prst="rect">
            <a:avLst/>
          </a:prstGeom>
        </p:spPr>
      </p:pic>
      <p:sp>
        <p:nvSpPr>
          <p:cNvPr id="103" name="Konvert Text 8">
            <a:extLst>
              <a:ext uri="{FF2B5EF4-FFF2-40B4-BE49-F238E27FC236}">
                <a16:creationId xmlns:a16="http://schemas.microsoft.com/office/drawing/2014/main" id="{54F933CA-5EA0-4F9A-93A3-2DFE3800B3D4}"/>
              </a:ext>
            </a:extLst>
          </p:cNvPr>
          <p:cNvSpPr txBox="1"/>
          <p:nvPr/>
        </p:nvSpPr>
        <p:spPr>
          <a:xfrm>
            <a:off x="8847121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8</a:t>
            </a:r>
          </a:p>
        </p:txBody>
      </p:sp>
      <p:pic>
        <p:nvPicPr>
          <p:cNvPr id="102" name="Konvert 8" descr="Конверт со сплошной заливкой">
            <a:hlinkClick r:id="rId12" action="ppaction://hlinksldjump"/>
            <a:extLst>
              <a:ext uri="{FF2B5EF4-FFF2-40B4-BE49-F238E27FC236}">
                <a16:creationId xmlns:a16="http://schemas.microsoft.com/office/drawing/2014/main" id="{6C965F21-2E9A-45E8-B801-D0C0E7B316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3749437"/>
            <a:ext cx="1651430" cy="1383421"/>
          </a:xfrm>
          <a:prstGeom prst="rect">
            <a:avLst/>
          </a:prstGeom>
        </p:spPr>
      </p:pic>
      <p:sp>
        <p:nvSpPr>
          <p:cNvPr id="106" name="Konvert Text 9">
            <a:extLst>
              <a:ext uri="{FF2B5EF4-FFF2-40B4-BE49-F238E27FC236}">
                <a16:creationId xmlns:a16="http://schemas.microsoft.com/office/drawing/2014/main" id="{945FB93B-43F9-40B0-A137-1C28AE1A389A}"/>
              </a:ext>
            </a:extLst>
          </p:cNvPr>
          <p:cNvSpPr txBox="1"/>
          <p:nvPr/>
        </p:nvSpPr>
        <p:spPr>
          <a:xfrm>
            <a:off x="10608863" y="400284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9.</a:t>
            </a:r>
          </a:p>
        </p:txBody>
      </p:sp>
      <p:pic>
        <p:nvPicPr>
          <p:cNvPr id="105" name="Konvert 9" descr="Конверт со сплошной заливкой">
            <a:hlinkClick r:id="rId13" action="ppaction://hlinksldjump"/>
            <a:extLst>
              <a:ext uri="{FF2B5EF4-FFF2-40B4-BE49-F238E27FC236}">
                <a16:creationId xmlns:a16="http://schemas.microsoft.com/office/drawing/2014/main" id="{D13D03BE-3E65-40D4-A700-E129D26801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3749437"/>
            <a:ext cx="1651430" cy="1383421"/>
          </a:xfrm>
          <a:prstGeom prst="rect">
            <a:avLst/>
          </a:prstGeom>
        </p:spPr>
      </p:pic>
      <p:sp>
        <p:nvSpPr>
          <p:cNvPr id="109" name="Konvert Text 10">
            <a:extLst>
              <a:ext uri="{FF2B5EF4-FFF2-40B4-BE49-F238E27FC236}">
                <a16:creationId xmlns:a16="http://schemas.microsoft.com/office/drawing/2014/main" id="{59905210-69DC-49C3-856C-F36F525D76B1}"/>
              </a:ext>
            </a:extLst>
          </p:cNvPr>
          <p:cNvSpPr txBox="1"/>
          <p:nvPr/>
        </p:nvSpPr>
        <p:spPr>
          <a:xfrm>
            <a:off x="697292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10</a:t>
            </a:r>
          </a:p>
        </p:txBody>
      </p:sp>
      <p:pic>
        <p:nvPicPr>
          <p:cNvPr id="108" name="Konvert 10" descr="Конверт со сплошной заливкой">
            <a:hlinkClick r:id="rId14" action="ppaction://hlinksldjump"/>
            <a:extLst>
              <a:ext uri="{FF2B5EF4-FFF2-40B4-BE49-F238E27FC236}">
                <a16:creationId xmlns:a16="http://schemas.microsoft.com/office/drawing/2014/main" id="{FE19D8F2-A7DA-4EFF-9A2E-8E6E8F447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5119701"/>
            <a:ext cx="1651430" cy="1383421"/>
          </a:xfrm>
          <a:prstGeom prst="rect">
            <a:avLst/>
          </a:prstGeom>
        </p:spPr>
      </p:pic>
      <p:sp>
        <p:nvSpPr>
          <p:cNvPr id="112" name="Konvert Text 11">
            <a:extLst>
              <a:ext uri="{FF2B5EF4-FFF2-40B4-BE49-F238E27FC236}">
                <a16:creationId xmlns:a16="http://schemas.microsoft.com/office/drawing/2014/main" id="{FA6849E0-CFE2-40F1-BBA6-EA3B526015F3}"/>
              </a:ext>
            </a:extLst>
          </p:cNvPr>
          <p:cNvSpPr txBox="1"/>
          <p:nvPr/>
        </p:nvSpPr>
        <p:spPr>
          <a:xfrm>
            <a:off x="875060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11" name="Konvert 11" descr="Конверт со сплошной заливкой">
            <a:hlinkClick r:id="rId15" action="ppaction://hlinksldjump"/>
            <a:extLst>
              <a:ext uri="{FF2B5EF4-FFF2-40B4-BE49-F238E27FC236}">
                <a16:creationId xmlns:a16="http://schemas.microsoft.com/office/drawing/2014/main" id="{6CBA6E97-6CE9-4A7F-A84F-6A3829D09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5119701"/>
            <a:ext cx="1651430" cy="1383421"/>
          </a:xfrm>
          <a:prstGeom prst="rect">
            <a:avLst/>
          </a:prstGeom>
        </p:spPr>
      </p:pic>
      <p:sp>
        <p:nvSpPr>
          <p:cNvPr id="115" name="Konvert Text 12">
            <a:extLst>
              <a:ext uri="{FF2B5EF4-FFF2-40B4-BE49-F238E27FC236}">
                <a16:creationId xmlns:a16="http://schemas.microsoft.com/office/drawing/2014/main" id="{1C9BBE6E-3168-483A-B940-B7C0025775D4}"/>
              </a:ext>
            </a:extLst>
          </p:cNvPr>
          <p:cNvSpPr txBox="1"/>
          <p:nvPr/>
        </p:nvSpPr>
        <p:spPr>
          <a:xfrm>
            <a:off x="10507263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12</a:t>
            </a:r>
          </a:p>
        </p:txBody>
      </p:sp>
      <p:pic>
        <p:nvPicPr>
          <p:cNvPr id="114" name="Konvert 12" descr="Конверт со сплошной заливкой">
            <a:hlinkClick r:id="rId16" action="ppaction://hlinksldjump"/>
            <a:extLst>
              <a:ext uri="{FF2B5EF4-FFF2-40B4-BE49-F238E27FC236}">
                <a16:creationId xmlns:a16="http://schemas.microsoft.com/office/drawing/2014/main" id="{4ACEAE0D-FC8F-4559-B2F5-2EC89CCE4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5119701"/>
            <a:ext cx="1651430" cy="138342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9F1E6425-0548-4CED-8D78-98FEB52D9C29}"/>
              </a:ext>
            </a:extLst>
          </p:cNvPr>
          <p:cNvSpPr txBox="1"/>
          <p:nvPr/>
        </p:nvSpPr>
        <p:spPr>
          <a:xfrm>
            <a:off x="1600125" y="557115"/>
            <a:ext cx="352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JAMOA SAVOLLARI</a:t>
            </a:r>
          </a:p>
        </p:txBody>
      </p:sp>
      <p:grpSp>
        <p:nvGrpSpPr>
          <p:cNvPr id="119" name="Группа 118">
            <a:extLst>
              <a:ext uri="{FF2B5EF4-FFF2-40B4-BE49-F238E27FC236}">
                <a16:creationId xmlns:a16="http://schemas.microsoft.com/office/drawing/2014/main" id="{69609947-AC8D-4E92-B102-ACCE60A2FC05}"/>
              </a:ext>
            </a:extLst>
          </p:cNvPr>
          <p:cNvGrpSpPr/>
          <p:nvPr/>
        </p:nvGrpSpPr>
        <p:grpSpPr>
          <a:xfrm>
            <a:off x="231140" y="6041825"/>
            <a:ext cx="1732279" cy="599440"/>
            <a:chOff x="5184140" y="5843705"/>
            <a:chExt cx="1732279" cy="599440"/>
          </a:xfrm>
        </p:grpSpPr>
        <p:sp>
          <p:nvSpPr>
            <p:cNvPr id="120" name="Прямоугольник: скругленные углы 119">
              <a:hlinkClick r:id="rId17" action="ppaction://hlinksldjump"/>
              <a:extLst>
                <a:ext uri="{FF2B5EF4-FFF2-40B4-BE49-F238E27FC236}">
                  <a16:creationId xmlns:a16="http://schemas.microsoft.com/office/drawing/2014/main" id="{61FA079A-8245-4BCE-9A65-D3395B9CE797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2 -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21" name="Рисунок 120" descr="Монитор со сплошной заливкой">
              <a:hlinkClick r:id="rId17" action="ppaction://hlinksldjump"/>
              <a:extLst>
                <a:ext uri="{FF2B5EF4-FFF2-40B4-BE49-F238E27FC236}">
                  <a16:creationId xmlns:a16="http://schemas.microsoft.com/office/drawing/2014/main" id="{701A84F8-A494-4039-BF1E-5690BA6AB2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1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Muammo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savol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Muammo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Muammo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metod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Muammo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mavzu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ketma-ketlik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119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Aniq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ifodalangan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Hissiy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baholangan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Tekshiriladigan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Qarama-qarshilikka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asoslangan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muammo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belgisi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947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Ushbu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vaziyatda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</a:t>
            </a:r>
            <a:r>
              <a:rPr lang="en-US" sz="1600" b="1" dirty="0" err="1">
                <a:solidFill>
                  <a:prstClr val="black"/>
                </a:solidFill>
              </a:rPr>
              <a:t>ima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kerak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Vaziyatga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</a:t>
            </a:r>
            <a:r>
              <a:rPr lang="en-US" sz="1600" b="1" dirty="0" err="1">
                <a:solidFill>
                  <a:prstClr val="black"/>
                </a:solidFill>
              </a:rPr>
              <a:t>im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aybdor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Ushbu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metod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yaxshimi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Nega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sharoitda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farqlanadi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862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Metod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mavzu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natija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Savol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javob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natija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chunki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Agar → </a:t>
            </a:r>
            <a:r>
              <a:rPr lang="en-US" sz="1600" b="1" dirty="0" err="1">
                <a:solidFill>
                  <a:prstClr val="black"/>
                </a:solidFill>
              </a:rPr>
              <a:t>unda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chunki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Fikr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istak</a:t>
            </a:r>
            <a:r>
              <a:rPr lang="en-US" sz="1600" b="1" dirty="0">
                <a:solidFill>
                  <a:prstClr val="black"/>
                </a:solidFill>
              </a:rPr>
              <a:t> → </a:t>
            </a:r>
            <a:r>
              <a:rPr lang="en-US" sz="1600" b="1" dirty="0" err="1">
                <a:solidFill>
                  <a:prstClr val="black"/>
                </a:solidFill>
              </a:rPr>
              <a:t>natija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tuzilishi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165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Gipoteza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yanada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kuchayadi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Tadqiqot yo‘nalishi yo‘qoladi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Natijalar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yaxshilanadi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yanada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chuqurlashadi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Agar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predmet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belgilansa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yuz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07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Oldin</a:t>
            </a:r>
            <a:r>
              <a:rPr kumimoji="0" 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amaliyotda</a:t>
            </a:r>
            <a:r>
              <a:rPr kumimoji="0" 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sinaladi</a:t>
            </a:r>
            <a:r>
              <a:rPr kumimoji="0" 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keyin</a:t>
            </a:r>
            <a:r>
              <a:rPr kumimoji="0" 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nazariya</a:t>
            </a:r>
            <a:r>
              <a:rPr kumimoji="0" lang="en-US" sz="1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yaratiladi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Oldin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nazariya</a:t>
            </a:r>
            <a:r>
              <a:rPr lang="en-US" sz="1600" b="1" dirty="0">
                <a:solidFill>
                  <a:prstClr val="black"/>
                </a:solidFill>
              </a:rPr>
              <a:t>, </a:t>
            </a:r>
            <a:r>
              <a:rPr lang="en-US" sz="1600" b="1" dirty="0" err="1">
                <a:solidFill>
                  <a:prstClr val="black"/>
                </a:solidFill>
              </a:rPr>
              <a:t>keyin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amaliyot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Talabalar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turlicha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es-ES" sz="1600" b="1" dirty="0">
                <a:solidFill>
                  <a:prstClr val="black"/>
                </a:solidFill>
              </a:rPr>
              <a:t>Metod nazariyada samarali, amalda esa yo‘q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nazariya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amaliyot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o‘rtasidagi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qarama-qarshilikni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ifodalaydi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027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Taqdimot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Plagiat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tekshiruvi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Rasmiy</a:t>
            </a:r>
            <a:r>
              <a:rPr lang="en-US" sz="1600" b="1" dirty="0">
                <a:solidFill>
                  <a:prstClr val="black"/>
                </a:solidFill>
              </a:rPr>
              <a:t> talab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mantiqni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saqlash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obyekt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predmetga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shart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797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Shaxsiy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kuzatuv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asosidagi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Umumiy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kuzatuv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Kuzatuv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natijasida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aniqlangan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600" b="1" noProof="0" dirty="0">
                <a:solidFill>
                  <a:prstClr val="black"/>
                </a:solidFill>
              </a:rPr>
              <a:t>y</a:t>
            </a:r>
            <a:r>
              <a:rPr lang="en-US" sz="1600" b="1" dirty="0" err="1">
                <a:solidFill>
                  <a:prstClr val="black"/>
                </a:solidFill>
              </a:rPr>
              <a:t>akuniy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Tekshiriladigan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asoslangan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taxmin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ta’riflardan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gipotezani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ifodalaydi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04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CFD9F08-1102-4233-9D09-D1E3CDE16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633719"/>
              </p:ext>
            </p:extLst>
          </p:nvPr>
        </p:nvGraphicFramePr>
        <p:xfrm>
          <a:off x="597323" y="1358864"/>
          <a:ext cx="5398748" cy="478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/Stop">
            <a:extLst>
              <a:ext uri="{FF2B5EF4-FFF2-40B4-BE49-F238E27FC236}">
                <a16:creationId xmlns:a16="http://schemas.microsoft.com/office/drawing/2014/main" id="{20DBCCF5-90BA-477D-9451-0893F554FAC5}"/>
              </a:ext>
            </a:extLst>
          </p:cNvPr>
          <p:cNvSpPr/>
          <p:nvPr/>
        </p:nvSpPr>
        <p:spPr>
          <a:xfrm>
            <a:off x="2830000" y="3286443"/>
            <a:ext cx="933394" cy="933394"/>
          </a:xfrm>
          <a:prstGeom prst="ellipse">
            <a:avLst/>
          </a:prstGeom>
          <a:gradFill>
            <a:gsLst>
              <a:gs pos="5000">
                <a:srgbClr val="FF0000"/>
              </a:gs>
              <a:gs pos="70000">
                <a:srgbClr val="400000"/>
              </a:gs>
            </a:gsLst>
            <a:path path="circle">
              <a:fillToRect l="50000" t="50000" r="50000" b="50000"/>
            </a:path>
          </a:gra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9BFDFC2C-CAD9-43CE-BFC8-8C3C8E7301F5}"/>
              </a:ext>
            </a:extLst>
          </p:cNvPr>
          <p:cNvSpPr/>
          <p:nvPr/>
        </p:nvSpPr>
        <p:spPr>
          <a:xfrm rot="5400000">
            <a:off x="1329316" y="3639924"/>
            <a:ext cx="227472" cy="219024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1899560-E504-41D9-ADDD-9F6B92010643}"/>
              </a:ext>
            </a:extLst>
          </p:cNvPr>
          <p:cNvGrpSpPr/>
          <p:nvPr/>
        </p:nvGrpSpPr>
        <p:grpSpPr>
          <a:xfrm>
            <a:off x="1205571" y="1658311"/>
            <a:ext cx="4182253" cy="4182253"/>
            <a:chOff x="725822" y="1390198"/>
            <a:chExt cx="4182253" cy="4182253"/>
          </a:xfrm>
        </p:grpSpPr>
        <p:sp>
          <p:nvSpPr>
            <p:cNvPr id="10" name="Круг: прозрачная заливка 9">
              <a:extLst>
                <a:ext uri="{FF2B5EF4-FFF2-40B4-BE49-F238E27FC236}">
                  <a16:creationId xmlns:a16="http://schemas.microsoft.com/office/drawing/2014/main" id="{6515735F-6F20-489A-9468-33FDA4905B6A}"/>
                </a:ext>
              </a:extLst>
            </p:cNvPr>
            <p:cNvSpPr/>
            <p:nvPr/>
          </p:nvSpPr>
          <p:spPr>
            <a:xfrm>
              <a:off x="725822" y="1390198"/>
              <a:ext cx="4182253" cy="4182253"/>
            </a:xfrm>
            <a:prstGeom prst="donut">
              <a:avLst>
                <a:gd name="adj" fmla="val 343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B98BF35A-4BB2-4865-B3A1-A66D7A6831D1}"/>
                </a:ext>
              </a:extLst>
            </p:cNvPr>
            <p:cNvSpPr/>
            <p:nvPr/>
          </p:nvSpPr>
          <p:spPr>
            <a:xfrm>
              <a:off x="2769387" y="1424037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DBEC34E1-DE65-46C7-8116-AEAE544FDFBC}"/>
                </a:ext>
              </a:extLst>
            </p:cNvPr>
            <p:cNvSpPr/>
            <p:nvPr/>
          </p:nvSpPr>
          <p:spPr>
            <a:xfrm>
              <a:off x="3775332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EB5EFF4F-D7B3-4EF2-A0AC-7CAF2FE9FE42}"/>
                </a:ext>
              </a:extLst>
            </p:cNvPr>
            <p:cNvSpPr/>
            <p:nvPr/>
          </p:nvSpPr>
          <p:spPr>
            <a:xfrm>
              <a:off x="4503465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96B36E88-2DBE-45F4-95EB-C654113CD254}"/>
                </a:ext>
              </a:extLst>
            </p:cNvPr>
            <p:cNvSpPr/>
            <p:nvPr/>
          </p:nvSpPr>
          <p:spPr>
            <a:xfrm>
              <a:off x="4778632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0D881DC-2CE2-409D-A970-510CE0FF5683}"/>
                </a:ext>
              </a:extLst>
            </p:cNvPr>
            <p:cNvSpPr/>
            <p:nvPr/>
          </p:nvSpPr>
          <p:spPr>
            <a:xfrm>
              <a:off x="2769387" y="545089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77C026E-3B40-45FF-AA03-5F0F2A49953C}"/>
                </a:ext>
              </a:extLst>
            </p:cNvPr>
            <p:cNvSpPr/>
            <p:nvPr/>
          </p:nvSpPr>
          <p:spPr>
            <a:xfrm>
              <a:off x="3775332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40C6EFA-8F35-450B-8595-AFBBBDFCE40C}"/>
                </a:ext>
              </a:extLst>
            </p:cNvPr>
            <p:cNvSpPr/>
            <p:nvPr/>
          </p:nvSpPr>
          <p:spPr>
            <a:xfrm>
              <a:off x="4503465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13D1C602-20E9-4743-BDA1-8E107F9F8382}"/>
                </a:ext>
              </a:extLst>
            </p:cNvPr>
            <p:cNvSpPr/>
            <p:nvPr/>
          </p:nvSpPr>
          <p:spPr>
            <a:xfrm>
              <a:off x="1774554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7FD0B7A0-6B66-42DE-952B-A080E159FE88}"/>
                </a:ext>
              </a:extLst>
            </p:cNvPr>
            <p:cNvSpPr/>
            <p:nvPr/>
          </p:nvSpPr>
          <p:spPr>
            <a:xfrm>
              <a:off x="1774554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CCA6C08-41D7-4B3C-8782-EECD4D2FBB0F}"/>
                </a:ext>
              </a:extLst>
            </p:cNvPr>
            <p:cNvSpPr/>
            <p:nvPr/>
          </p:nvSpPr>
          <p:spPr>
            <a:xfrm>
              <a:off x="758554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83B12BFE-2431-4EA0-8359-0670A5234C1F}"/>
                </a:ext>
              </a:extLst>
            </p:cNvPr>
            <p:cNvSpPr/>
            <p:nvPr/>
          </p:nvSpPr>
          <p:spPr>
            <a:xfrm>
              <a:off x="1025254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D9A1C8A-5534-4F98-AF8A-75EA7A7BD97B}"/>
                </a:ext>
              </a:extLst>
            </p:cNvPr>
            <p:cNvSpPr/>
            <p:nvPr/>
          </p:nvSpPr>
          <p:spPr>
            <a:xfrm>
              <a:off x="1025254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Konvert Text 1">
            <a:extLst>
              <a:ext uri="{FF2B5EF4-FFF2-40B4-BE49-F238E27FC236}">
                <a16:creationId xmlns:a16="http://schemas.microsoft.com/office/drawing/2014/main" id="{8831A9BF-2BD2-432D-9BA9-D9AF04FD21C4}"/>
              </a:ext>
            </a:extLst>
          </p:cNvPr>
          <p:cNvSpPr txBox="1"/>
          <p:nvPr/>
        </p:nvSpPr>
        <p:spPr>
          <a:xfrm>
            <a:off x="7085379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pic>
        <p:nvPicPr>
          <p:cNvPr id="28" name="Konvert 1" descr="Конверт со сплошной заливкой">
            <a:hlinkClick r:id="rId3" action="ppaction://hlinksldjump"/>
            <a:extLst>
              <a:ext uri="{FF2B5EF4-FFF2-40B4-BE49-F238E27FC236}">
                <a16:creationId xmlns:a16="http://schemas.microsoft.com/office/drawing/2014/main" id="{1D2CB0A6-9858-4F95-90E4-5077560A1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907292"/>
            <a:ext cx="1651430" cy="1383421"/>
          </a:xfrm>
          <a:prstGeom prst="rect">
            <a:avLst/>
          </a:prstGeom>
        </p:spPr>
      </p:pic>
      <p:sp>
        <p:nvSpPr>
          <p:cNvPr id="85" name="Konvert Text 2">
            <a:extLst>
              <a:ext uri="{FF2B5EF4-FFF2-40B4-BE49-F238E27FC236}">
                <a16:creationId xmlns:a16="http://schemas.microsoft.com/office/drawing/2014/main" id="{500925BB-CFED-45F7-BA7E-3AF6F8A51B24}"/>
              </a:ext>
            </a:extLst>
          </p:cNvPr>
          <p:cNvSpPr txBox="1"/>
          <p:nvPr/>
        </p:nvSpPr>
        <p:spPr>
          <a:xfrm>
            <a:off x="8847121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pic>
        <p:nvPicPr>
          <p:cNvPr id="84" name="Konvert 2" descr="Конверт со сплошной заливкой">
            <a:hlinkClick r:id="rId6" action="ppaction://hlinksldjump"/>
            <a:extLst>
              <a:ext uri="{FF2B5EF4-FFF2-40B4-BE49-F238E27FC236}">
                <a16:creationId xmlns:a16="http://schemas.microsoft.com/office/drawing/2014/main" id="{D4464D90-45D6-4998-98D5-F0D64EB8C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907292"/>
            <a:ext cx="1651430" cy="1383421"/>
          </a:xfrm>
          <a:prstGeom prst="rect">
            <a:avLst/>
          </a:prstGeom>
        </p:spPr>
      </p:pic>
      <p:sp>
        <p:nvSpPr>
          <p:cNvPr id="88" name="Konvert Text 3">
            <a:extLst>
              <a:ext uri="{FF2B5EF4-FFF2-40B4-BE49-F238E27FC236}">
                <a16:creationId xmlns:a16="http://schemas.microsoft.com/office/drawing/2014/main" id="{6DDD22D9-C0FA-4A70-92B1-A17A85463B19}"/>
              </a:ext>
            </a:extLst>
          </p:cNvPr>
          <p:cNvSpPr txBox="1"/>
          <p:nvPr/>
        </p:nvSpPr>
        <p:spPr>
          <a:xfrm>
            <a:off x="10608863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pic>
        <p:nvPicPr>
          <p:cNvPr id="87" name="Konvert 3" descr="Конверт со сплошной заливкой">
            <a:hlinkClick r:id="rId7" action="ppaction://hlinksldjump"/>
            <a:extLst>
              <a:ext uri="{FF2B5EF4-FFF2-40B4-BE49-F238E27FC236}">
                <a16:creationId xmlns:a16="http://schemas.microsoft.com/office/drawing/2014/main" id="{722CFF71-12AA-4211-907D-D0D5370C6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907292"/>
            <a:ext cx="1651430" cy="1383421"/>
          </a:xfrm>
          <a:prstGeom prst="rect">
            <a:avLst/>
          </a:prstGeom>
        </p:spPr>
      </p:pic>
      <p:sp>
        <p:nvSpPr>
          <p:cNvPr id="91" name="Konvert Text 4">
            <a:extLst>
              <a:ext uri="{FF2B5EF4-FFF2-40B4-BE49-F238E27FC236}">
                <a16:creationId xmlns:a16="http://schemas.microsoft.com/office/drawing/2014/main" id="{3E66C52B-8821-4048-83A1-47DBEAEBF536}"/>
              </a:ext>
            </a:extLst>
          </p:cNvPr>
          <p:cNvSpPr txBox="1"/>
          <p:nvPr/>
        </p:nvSpPr>
        <p:spPr>
          <a:xfrm>
            <a:off x="7085379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pic>
        <p:nvPicPr>
          <p:cNvPr id="90" name="Konvert 4" descr="Конверт со сплошной заливкой">
            <a:hlinkClick r:id="rId8" action="ppaction://hlinksldjump"/>
            <a:extLst>
              <a:ext uri="{FF2B5EF4-FFF2-40B4-BE49-F238E27FC236}">
                <a16:creationId xmlns:a16="http://schemas.microsoft.com/office/drawing/2014/main" id="{583F5502-E47A-4DE0-9006-52160732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2366016"/>
            <a:ext cx="1651430" cy="1383421"/>
          </a:xfrm>
          <a:prstGeom prst="rect">
            <a:avLst/>
          </a:prstGeom>
        </p:spPr>
      </p:pic>
      <p:sp>
        <p:nvSpPr>
          <p:cNvPr id="94" name="Konvert Text 5">
            <a:extLst>
              <a:ext uri="{FF2B5EF4-FFF2-40B4-BE49-F238E27FC236}">
                <a16:creationId xmlns:a16="http://schemas.microsoft.com/office/drawing/2014/main" id="{CD1D42A0-A5E4-4660-A4F5-A3B12197544B}"/>
              </a:ext>
            </a:extLst>
          </p:cNvPr>
          <p:cNvSpPr txBox="1"/>
          <p:nvPr/>
        </p:nvSpPr>
        <p:spPr>
          <a:xfrm>
            <a:off x="8847121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pic>
        <p:nvPicPr>
          <p:cNvPr id="93" name="Konvert 5" descr="Конверт со сплошной заливкой">
            <a:hlinkClick r:id="rId9" action="ppaction://hlinksldjump"/>
            <a:extLst>
              <a:ext uri="{FF2B5EF4-FFF2-40B4-BE49-F238E27FC236}">
                <a16:creationId xmlns:a16="http://schemas.microsoft.com/office/drawing/2014/main" id="{A1376162-1C8E-4C29-82EC-5BBF97470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2366016"/>
            <a:ext cx="1651430" cy="1383421"/>
          </a:xfrm>
          <a:prstGeom prst="rect">
            <a:avLst/>
          </a:prstGeom>
        </p:spPr>
      </p:pic>
      <p:sp>
        <p:nvSpPr>
          <p:cNvPr id="97" name="Konvert Text 6">
            <a:extLst>
              <a:ext uri="{FF2B5EF4-FFF2-40B4-BE49-F238E27FC236}">
                <a16:creationId xmlns:a16="http://schemas.microsoft.com/office/drawing/2014/main" id="{F5C28F8E-0F11-4917-A8E0-A4B22E940BBE}"/>
              </a:ext>
            </a:extLst>
          </p:cNvPr>
          <p:cNvSpPr txBox="1"/>
          <p:nvPr/>
        </p:nvSpPr>
        <p:spPr>
          <a:xfrm>
            <a:off x="10608863" y="261941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</a:t>
            </a:r>
          </a:p>
        </p:txBody>
      </p:sp>
      <p:pic>
        <p:nvPicPr>
          <p:cNvPr id="96" name="Konvert 6" descr="Конверт со сплошной заливкой">
            <a:hlinkClick r:id="rId10" action="ppaction://hlinksldjump"/>
            <a:extLst>
              <a:ext uri="{FF2B5EF4-FFF2-40B4-BE49-F238E27FC236}">
                <a16:creationId xmlns:a16="http://schemas.microsoft.com/office/drawing/2014/main" id="{F417D55A-3538-4474-8D67-8580D4509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2366016"/>
            <a:ext cx="1651430" cy="1383421"/>
          </a:xfrm>
          <a:prstGeom prst="rect">
            <a:avLst/>
          </a:prstGeom>
        </p:spPr>
      </p:pic>
      <p:sp>
        <p:nvSpPr>
          <p:cNvPr id="100" name="Konvert Text 7">
            <a:extLst>
              <a:ext uri="{FF2B5EF4-FFF2-40B4-BE49-F238E27FC236}">
                <a16:creationId xmlns:a16="http://schemas.microsoft.com/office/drawing/2014/main" id="{3AECD3FB-1344-432C-A9EB-EBE90FE04AE0}"/>
              </a:ext>
            </a:extLst>
          </p:cNvPr>
          <p:cNvSpPr txBox="1"/>
          <p:nvPr/>
        </p:nvSpPr>
        <p:spPr>
          <a:xfrm>
            <a:off x="7085379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pic>
        <p:nvPicPr>
          <p:cNvPr id="99" name="Konvert 7" descr="Конверт со сплошной заливкой">
            <a:hlinkClick r:id="rId11" action="ppaction://hlinksldjump"/>
            <a:extLst>
              <a:ext uri="{FF2B5EF4-FFF2-40B4-BE49-F238E27FC236}">
                <a16:creationId xmlns:a16="http://schemas.microsoft.com/office/drawing/2014/main" id="{99E0CF2D-0D4A-471E-BBFB-747F6B298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3749437"/>
            <a:ext cx="1651430" cy="1383421"/>
          </a:xfrm>
          <a:prstGeom prst="rect">
            <a:avLst/>
          </a:prstGeom>
        </p:spPr>
      </p:pic>
      <p:sp>
        <p:nvSpPr>
          <p:cNvPr id="103" name="Konvert Text 8">
            <a:extLst>
              <a:ext uri="{FF2B5EF4-FFF2-40B4-BE49-F238E27FC236}">
                <a16:creationId xmlns:a16="http://schemas.microsoft.com/office/drawing/2014/main" id="{54F933CA-5EA0-4F9A-93A3-2DFE3800B3D4}"/>
              </a:ext>
            </a:extLst>
          </p:cNvPr>
          <p:cNvSpPr txBox="1"/>
          <p:nvPr/>
        </p:nvSpPr>
        <p:spPr>
          <a:xfrm>
            <a:off x="8847121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pic>
        <p:nvPicPr>
          <p:cNvPr id="102" name="Konvert 8" descr="Конверт со сплошной заливкой">
            <a:hlinkClick r:id="rId12" action="ppaction://hlinksldjump"/>
            <a:extLst>
              <a:ext uri="{FF2B5EF4-FFF2-40B4-BE49-F238E27FC236}">
                <a16:creationId xmlns:a16="http://schemas.microsoft.com/office/drawing/2014/main" id="{6C965F21-2E9A-45E8-B801-D0C0E7B316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3749437"/>
            <a:ext cx="1651430" cy="1383421"/>
          </a:xfrm>
          <a:prstGeom prst="rect">
            <a:avLst/>
          </a:prstGeom>
        </p:spPr>
      </p:pic>
      <p:sp>
        <p:nvSpPr>
          <p:cNvPr id="106" name="Konvert Text 9">
            <a:extLst>
              <a:ext uri="{FF2B5EF4-FFF2-40B4-BE49-F238E27FC236}">
                <a16:creationId xmlns:a16="http://schemas.microsoft.com/office/drawing/2014/main" id="{945FB93B-43F9-40B0-A137-1C28AE1A389A}"/>
              </a:ext>
            </a:extLst>
          </p:cNvPr>
          <p:cNvSpPr txBox="1"/>
          <p:nvPr/>
        </p:nvSpPr>
        <p:spPr>
          <a:xfrm>
            <a:off x="10608863" y="400284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9.</a:t>
            </a:r>
          </a:p>
        </p:txBody>
      </p:sp>
      <p:pic>
        <p:nvPicPr>
          <p:cNvPr id="105" name="Konvert 9" descr="Конверт со сплошной заливкой">
            <a:hlinkClick r:id="rId13" action="ppaction://hlinksldjump"/>
            <a:extLst>
              <a:ext uri="{FF2B5EF4-FFF2-40B4-BE49-F238E27FC236}">
                <a16:creationId xmlns:a16="http://schemas.microsoft.com/office/drawing/2014/main" id="{D13D03BE-3E65-40D4-A700-E129D26801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3749437"/>
            <a:ext cx="1651430" cy="1383421"/>
          </a:xfrm>
          <a:prstGeom prst="rect">
            <a:avLst/>
          </a:prstGeom>
        </p:spPr>
      </p:pic>
      <p:sp>
        <p:nvSpPr>
          <p:cNvPr id="109" name="Konvert Text 10">
            <a:extLst>
              <a:ext uri="{FF2B5EF4-FFF2-40B4-BE49-F238E27FC236}">
                <a16:creationId xmlns:a16="http://schemas.microsoft.com/office/drawing/2014/main" id="{59905210-69DC-49C3-856C-F36F525D76B1}"/>
              </a:ext>
            </a:extLst>
          </p:cNvPr>
          <p:cNvSpPr txBox="1"/>
          <p:nvPr/>
        </p:nvSpPr>
        <p:spPr>
          <a:xfrm>
            <a:off x="697292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pic>
        <p:nvPicPr>
          <p:cNvPr id="108" name="Konvert 10" descr="Конверт со сплошной заливкой">
            <a:hlinkClick r:id="rId14" action="ppaction://hlinksldjump"/>
            <a:extLst>
              <a:ext uri="{FF2B5EF4-FFF2-40B4-BE49-F238E27FC236}">
                <a16:creationId xmlns:a16="http://schemas.microsoft.com/office/drawing/2014/main" id="{FE19D8F2-A7DA-4EFF-9A2E-8E6E8F447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5119701"/>
            <a:ext cx="1651430" cy="1383421"/>
          </a:xfrm>
          <a:prstGeom prst="rect">
            <a:avLst/>
          </a:prstGeom>
        </p:spPr>
      </p:pic>
      <p:sp>
        <p:nvSpPr>
          <p:cNvPr id="112" name="Konvert Text 11">
            <a:extLst>
              <a:ext uri="{FF2B5EF4-FFF2-40B4-BE49-F238E27FC236}">
                <a16:creationId xmlns:a16="http://schemas.microsoft.com/office/drawing/2014/main" id="{FA6849E0-CFE2-40F1-BBA6-EA3B526015F3}"/>
              </a:ext>
            </a:extLst>
          </p:cNvPr>
          <p:cNvSpPr txBox="1"/>
          <p:nvPr/>
        </p:nvSpPr>
        <p:spPr>
          <a:xfrm>
            <a:off x="875060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pic>
        <p:nvPicPr>
          <p:cNvPr id="111" name="Konvert 11" descr="Конверт со сплошной заливкой">
            <a:hlinkClick r:id="rId15" action="ppaction://hlinksldjump"/>
            <a:extLst>
              <a:ext uri="{FF2B5EF4-FFF2-40B4-BE49-F238E27FC236}">
                <a16:creationId xmlns:a16="http://schemas.microsoft.com/office/drawing/2014/main" id="{6CBA6E97-6CE9-4A7F-A84F-6A3829D09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5119701"/>
            <a:ext cx="1651430" cy="1383421"/>
          </a:xfrm>
          <a:prstGeom prst="rect">
            <a:avLst/>
          </a:prstGeom>
        </p:spPr>
      </p:pic>
      <p:sp>
        <p:nvSpPr>
          <p:cNvPr id="115" name="Konvert Text 12">
            <a:extLst>
              <a:ext uri="{FF2B5EF4-FFF2-40B4-BE49-F238E27FC236}">
                <a16:creationId xmlns:a16="http://schemas.microsoft.com/office/drawing/2014/main" id="{1C9BBE6E-3168-483A-B940-B7C0025775D4}"/>
              </a:ext>
            </a:extLst>
          </p:cNvPr>
          <p:cNvSpPr txBox="1"/>
          <p:nvPr/>
        </p:nvSpPr>
        <p:spPr>
          <a:xfrm>
            <a:off x="10507263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pic>
        <p:nvPicPr>
          <p:cNvPr id="114" name="Konvert 12" descr="Конверт со сплошной заливкой">
            <a:hlinkClick r:id="rId16" action="ppaction://hlinksldjump"/>
            <a:extLst>
              <a:ext uri="{FF2B5EF4-FFF2-40B4-BE49-F238E27FC236}">
                <a16:creationId xmlns:a16="http://schemas.microsoft.com/office/drawing/2014/main" id="{4ACEAE0D-FC8F-4559-B2F5-2EC89CCE4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5119701"/>
            <a:ext cx="1651430" cy="138342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9F1E6425-0548-4CED-8D78-98FEB52D9C29}"/>
              </a:ext>
            </a:extLst>
          </p:cNvPr>
          <p:cNvSpPr txBox="1"/>
          <p:nvPr/>
        </p:nvSpPr>
        <p:spPr>
          <a:xfrm>
            <a:off x="1600125" y="557115"/>
            <a:ext cx="352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 SAVOLLARI</a:t>
            </a: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D78BEA22-38B8-457E-B402-5AEF5613609D}"/>
              </a:ext>
            </a:extLst>
          </p:cNvPr>
          <p:cNvGrpSpPr/>
          <p:nvPr/>
        </p:nvGrpSpPr>
        <p:grpSpPr>
          <a:xfrm>
            <a:off x="231140" y="6041825"/>
            <a:ext cx="1732279" cy="599440"/>
            <a:chOff x="5184140" y="5843705"/>
            <a:chExt cx="1732279" cy="599440"/>
          </a:xfrm>
        </p:grpSpPr>
        <p:sp>
          <p:nvSpPr>
            <p:cNvPr id="57" name="Прямоугольник: скругленные углы 56">
              <a:hlinkClick r:id="rId17" action="ppaction://hlinksldjump"/>
              <a:extLst>
                <a:ext uri="{FF2B5EF4-FFF2-40B4-BE49-F238E27FC236}">
                  <a16:creationId xmlns:a16="http://schemas.microsoft.com/office/drawing/2014/main" id="{6D1E94CC-95E7-4D51-B1D5-6F1AF35649D4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1 -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58" name="Рисунок 57" descr="Монитор со сплошной заливкой">
              <a:hlinkClick r:id="rId17" action="ppaction://hlinksldjump"/>
              <a:extLst>
                <a:ext uri="{FF2B5EF4-FFF2-40B4-BE49-F238E27FC236}">
                  <a16:creationId xmlns:a16="http://schemas.microsoft.com/office/drawing/2014/main" id="{217BAEFD-9DAC-4D87-9C25-2209D78EBC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04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D) </a:t>
            </a:r>
            <a:r>
              <a:rPr lang="en-US" sz="1600" b="1" dirty="0" err="1">
                <a:solidFill>
                  <a:schemeClr val="tx1"/>
                </a:solidFill>
              </a:rPr>
              <a:t>Ilmiy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xulosa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berildi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C) </a:t>
            </a:r>
            <a:r>
              <a:rPr lang="en-US" sz="1600" b="1" dirty="0" err="1">
                <a:solidFill>
                  <a:schemeClr val="tx1"/>
                </a:solidFill>
              </a:rPr>
              <a:t>Gipoteza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shakllandi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B) </a:t>
            </a:r>
            <a:r>
              <a:rPr lang="en-US" sz="1600" b="1" dirty="0" err="1">
                <a:solidFill>
                  <a:schemeClr val="tx1"/>
                </a:solidFill>
              </a:rPr>
              <a:t>Kuzatuv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natijasida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aniqlangan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holat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A) </a:t>
            </a:r>
            <a:r>
              <a:rPr lang="en-US" sz="1600" b="1" dirty="0" err="1">
                <a:solidFill>
                  <a:schemeClr val="tx1"/>
                </a:solidFill>
              </a:rPr>
              <a:t>Tadqiqot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natijalari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isbotlandi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Quyidagilardan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qaysi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biri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amaliy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muammoga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misol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bo‘la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oladi</a:t>
            </a:r>
            <a:r>
              <a:rPr lang="en-US" sz="2000" b="1" dirty="0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1 -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2 -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530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Qarama-qarshilik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Natija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Shaxsiy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qarashlar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muammoning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paydo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bo‘lishiga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351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Gipoteza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qarash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usuli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Keng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jarayon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tizim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obyekt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deganda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tushunamiz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546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4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Aniqlik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savol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yetishmagani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Javobi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oldindan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ma’lum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bo‘lgani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s-ES" sz="1600" b="1" dirty="0">
                <a:solidFill>
                  <a:prstClr val="black"/>
                </a:solidFill>
              </a:rPr>
              <a:t>Ilmiy atamalar yo‘qligi sababli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pl-PL" sz="1600" b="1" dirty="0">
                <a:solidFill>
                  <a:prstClr val="black"/>
                </a:solidFill>
              </a:rPr>
              <a:t>Juda murakkab bo‘lgani uchun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sababdan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amaliy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muammo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muammo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hisoblanmaydi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70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Bu </a:t>
            </a:r>
            <a:r>
              <a:rPr lang="en-US" sz="1600" b="1" dirty="0" err="1">
                <a:solidFill>
                  <a:prstClr val="black"/>
                </a:solidFill>
              </a:rPr>
              <a:t>holat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qachon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tugaydi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C) Bu </a:t>
            </a:r>
            <a:r>
              <a:rPr lang="en-US" sz="1600" b="1" dirty="0" err="1">
                <a:solidFill>
                  <a:prstClr val="black"/>
                </a:solidFill>
              </a:rPr>
              <a:t>holat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nega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ma’lum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sharoitda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yuzaga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kelmoqda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B) Bu </a:t>
            </a:r>
            <a:r>
              <a:rPr lang="en-US" sz="1600" b="1" dirty="0" err="1">
                <a:solidFill>
                  <a:prstClr val="black"/>
                </a:solidFill>
              </a:rPr>
              <a:t>yaxshi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yoki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yomonmi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Bu </a:t>
            </a:r>
            <a:r>
              <a:rPr lang="en-US" sz="1600" b="1" dirty="0" err="1">
                <a:solidFill>
                  <a:prstClr val="black"/>
                </a:solidFill>
              </a:rPr>
              <a:t>holat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sodir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bo’lishiga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kim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aybdor</a:t>
            </a:r>
            <a:r>
              <a:rPr lang="en-US" sz="1600" b="1" dirty="0">
                <a:solidFill>
                  <a:prstClr val="black"/>
                </a:solidFill>
              </a:rPr>
              <a:t>?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misol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583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Pedagogik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faoliyat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Maktabgacha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ta’lim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tizimi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Ta’lim-tarbiya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jarayoni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Nutqni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rivojlantirish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usullari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Quyidagilardan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predmet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789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1142</Words>
  <Application>Microsoft Office PowerPoint</Application>
  <PresentationFormat>Широкоэкранный</PresentationFormat>
  <Paragraphs>252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Тема Office</vt:lpstr>
      <vt:lpstr>ZAKOVAT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35</cp:revision>
  <dcterms:created xsi:type="dcterms:W3CDTF">2025-12-23T03:12:43Z</dcterms:created>
  <dcterms:modified xsi:type="dcterms:W3CDTF">2026-02-11T06:12:01Z</dcterms:modified>
</cp:coreProperties>
</file>